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
  </p:notesMasterIdLst>
  <p:handoutMasterIdLst>
    <p:handoutMasterId r:id="rId4"/>
  </p:handoutMasterIdLst>
  <p:sldIdLst>
    <p:sldId id="256" r:id="rId2"/>
  </p:sldIdLst>
  <p:sldSz cx="43891200" cy="32918400"/>
  <p:notesSz cx="7315200" cy="9601200"/>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10324">
          <p15:clr>
            <a:srgbClr val="A4A3A4"/>
          </p15:clr>
        </p15:guide>
        <p15:guide id="2" pos="139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C71B"/>
    <a:srgbClr val="0033CC"/>
    <a:srgbClr val="0066FF"/>
    <a:srgbClr val="FFFF99"/>
    <a:srgbClr val="66CCFF"/>
    <a:srgbClr val="FFCC66"/>
    <a:srgbClr val="FF9933"/>
    <a:srgbClr val="FF9900"/>
    <a:srgbClr val="0033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4585" autoAdjust="0"/>
    <p:restoredTop sz="95447" autoAdjust="0"/>
  </p:normalViewPr>
  <p:slideViewPr>
    <p:cSldViewPr>
      <p:cViewPr>
        <p:scale>
          <a:sx n="33" d="100"/>
          <a:sy n="33" d="100"/>
        </p:scale>
        <p:origin x="-246" y="-1236"/>
      </p:cViewPr>
      <p:guideLst>
        <p:guide orient="horz" pos="10324"/>
        <p:guide pos="13926"/>
      </p:guideLst>
    </p:cSldViewPr>
  </p:slideViewPr>
  <p:outlineViewPr>
    <p:cViewPr>
      <p:scale>
        <a:sx n="33" d="100"/>
        <a:sy n="33" d="100"/>
      </p:scale>
      <p:origin x="0" y="0"/>
    </p:cViewPr>
    <p:sldLst>
      <p:sld r:id="rId1" collapse="1"/>
    </p:sldLst>
  </p:outlineViewPr>
  <p:notesTextViewPr>
    <p:cViewPr>
      <p:scale>
        <a:sx n="25" d="100"/>
        <a:sy n="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5" Type="http://schemas.openxmlformats.org/officeDocument/2006/relationships/image" Target="../media/image5.wmf"/><Relationship Id="rId10" Type="http://schemas.openxmlformats.org/officeDocument/2006/relationships/image" Target="../media/image10.wmf"/><Relationship Id="rId4" Type="http://schemas.openxmlformats.org/officeDocument/2006/relationships/image" Target="../media/image4.wmf"/><Relationship Id="rId9"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3170349" cy="479358"/>
          </a:xfrm>
          <a:prstGeom prst="rect">
            <a:avLst/>
          </a:prstGeom>
          <a:noFill/>
          <a:ln>
            <a:noFill/>
          </a:ln>
          <a:effectLst/>
        </p:spPr>
        <p:txBody>
          <a:bodyPr vert="horz" wrap="square" lIns="96501" tIns="48249" rIns="96501" bIns="48249" numCol="1" anchor="t" anchorCtr="0" compatLnSpc="1"/>
          <a:lstStyle>
            <a:lvl1pPr defTabSz="963930">
              <a:defRPr sz="1300"/>
            </a:lvl1pPr>
          </a:lstStyle>
          <a:p>
            <a:endParaRPr lang="en-US" altLang="en-US" dirty="0"/>
          </a:p>
        </p:txBody>
      </p:sp>
      <p:sp>
        <p:nvSpPr>
          <p:cNvPr id="4099" name="Rectangle 1027"/>
          <p:cNvSpPr>
            <a:spLocks noGrp="1" noChangeArrowheads="1"/>
          </p:cNvSpPr>
          <p:nvPr>
            <p:ph type="dt" sz="quarter" idx="1"/>
          </p:nvPr>
        </p:nvSpPr>
        <p:spPr bwMode="auto">
          <a:xfrm>
            <a:off x="4144851" y="0"/>
            <a:ext cx="3170349" cy="479358"/>
          </a:xfrm>
          <a:prstGeom prst="rect">
            <a:avLst/>
          </a:prstGeom>
          <a:noFill/>
          <a:ln>
            <a:noFill/>
          </a:ln>
          <a:effectLst/>
        </p:spPr>
        <p:txBody>
          <a:bodyPr vert="horz" wrap="square" lIns="96501" tIns="48249" rIns="96501" bIns="48249" numCol="1" anchor="t" anchorCtr="0" compatLnSpc="1"/>
          <a:lstStyle>
            <a:lvl1pPr algn="r" defTabSz="963930">
              <a:defRPr sz="1300"/>
            </a:lvl1pPr>
          </a:lstStyle>
          <a:p>
            <a:endParaRPr lang="en-US" altLang="en-US" dirty="0"/>
          </a:p>
        </p:txBody>
      </p:sp>
      <p:sp>
        <p:nvSpPr>
          <p:cNvPr id="4100" name="Rectangle 1028"/>
          <p:cNvSpPr>
            <a:spLocks noGrp="1" noChangeArrowheads="1"/>
          </p:cNvSpPr>
          <p:nvPr>
            <p:ph type="ftr" sz="quarter" idx="2"/>
          </p:nvPr>
        </p:nvSpPr>
        <p:spPr bwMode="auto">
          <a:xfrm>
            <a:off x="0" y="9121842"/>
            <a:ext cx="3170349" cy="479358"/>
          </a:xfrm>
          <a:prstGeom prst="rect">
            <a:avLst/>
          </a:prstGeom>
          <a:noFill/>
          <a:ln>
            <a:noFill/>
          </a:ln>
          <a:effectLst/>
        </p:spPr>
        <p:txBody>
          <a:bodyPr vert="horz" wrap="square" lIns="96501" tIns="48249" rIns="96501" bIns="48249" numCol="1" anchor="b" anchorCtr="0" compatLnSpc="1"/>
          <a:lstStyle>
            <a:lvl1pPr defTabSz="963930">
              <a:defRPr sz="1300"/>
            </a:lvl1pPr>
          </a:lstStyle>
          <a:p>
            <a:endParaRPr lang="en-US" altLang="en-US" dirty="0"/>
          </a:p>
        </p:txBody>
      </p:sp>
      <p:sp>
        <p:nvSpPr>
          <p:cNvPr id="4101" name="Rectangle 1029"/>
          <p:cNvSpPr>
            <a:spLocks noGrp="1" noChangeArrowheads="1"/>
          </p:cNvSpPr>
          <p:nvPr>
            <p:ph type="sldNum" sz="quarter" idx="3"/>
          </p:nvPr>
        </p:nvSpPr>
        <p:spPr bwMode="auto">
          <a:xfrm>
            <a:off x="4144851" y="9121842"/>
            <a:ext cx="3170349" cy="479358"/>
          </a:xfrm>
          <a:prstGeom prst="rect">
            <a:avLst/>
          </a:prstGeom>
          <a:noFill/>
          <a:ln>
            <a:noFill/>
          </a:ln>
          <a:effectLst/>
        </p:spPr>
        <p:txBody>
          <a:bodyPr vert="horz" wrap="square" lIns="96501" tIns="48249" rIns="96501" bIns="48249" numCol="1" anchor="b" anchorCtr="0" compatLnSpc="1"/>
          <a:lstStyle>
            <a:lvl1pPr algn="r" defTabSz="963930">
              <a:defRPr sz="1300"/>
            </a:lvl1pPr>
          </a:lstStyle>
          <a:p>
            <a:fld id="{9AACB720-8DBB-4427-B6E8-30794D91B8B2}" type="slidenum">
              <a:rPr lang="en-US" altLang="en-US"/>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10AA8C9-ED64-429C-BDF3-F90361FC4274}" type="datetimeFigureOut">
              <a:rPr lang="en-US" smtClean="0"/>
              <a:t>9/7/2018</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414E3BBB-39DE-4FD1-95B5-2700B4F1AF9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4E3BBB-39DE-4FD1-95B5-2700B4F1AF90}"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975"/>
            <a:ext cx="32918400" cy="11460163"/>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5486400" y="17289463"/>
            <a:ext cx="32918400" cy="79486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55497463-D0C8-4193-8E83-0A90B2060F7F}" type="slidenum">
              <a:rPr lang="en-US" altLang="en-US"/>
              <a:t>‹#›</a:t>
            </a:fld>
            <a:endParaRPr lang="en-US"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480B9F11-7015-443E-A5A7-9E45E9777F03}" type="slidenum">
              <a:rPr lang="en-US" altLang="en-US"/>
              <a:t>‹#›</a:t>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750" y="2925763"/>
            <a:ext cx="9326563"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4063" y="2925763"/>
            <a:ext cx="27827287"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C4B7C2E9-31D6-4943-84DF-046AA50CC64F}" type="slidenum">
              <a:rPr lang="en-US" altLang="en-US"/>
              <a:t>‹#›</a:t>
            </a:fld>
            <a:endParaRPr lang="en-US"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431298A4-34B6-4A35-953A-8DA6973E8AEA}" type="slidenum">
              <a:rPr lang="en-US" altLang="en-US"/>
              <a:t>‹#›</a:t>
            </a:fld>
            <a:endParaRPr lang="en-US"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025" y="8207375"/>
            <a:ext cx="37857113" cy="136921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2994025" y="22029738"/>
            <a:ext cx="37857113" cy="72009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endParaRPr lang="en-US" altLang="en-US" dirty="0"/>
          </a:p>
        </p:txBody>
      </p:sp>
      <p:sp>
        <p:nvSpPr>
          <p:cNvPr id="6" name="Slide Number Placeholder 5"/>
          <p:cNvSpPr>
            <a:spLocks noGrp="1"/>
          </p:cNvSpPr>
          <p:nvPr>
            <p:ph type="sldNum" sz="quarter" idx="12"/>
          </p:nvPr>
        </p:nvSpPr>
        <p:spPr/>
        <p:txBody>
          <a:bodyPr/>
          <a:lstStyle>
            <a:lvl1pPr>
              <a:defRPr/>
            </a:lvl1pPr>
          </a:lstStyle>
          <a:p>
            <a:fld id="{9162D245-F081-4AE7-BA46-E5999D32C28B}" type="slidenum">
              <a:rPr lang="en-US" altLang="en-US"/>
              <a:t>‹#›</a:t>
            </a:fld>
            <a:endParaRPr lang="en-US"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4063" y="9509125"/>
            <a:ext cx="18576925" cy="1975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3388" y="9509125"/>
            <a:ext cx="18576925" cy="1975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9254F0EB-9E4F-4158-AF41-F13CC0DAA4E3}" type="slidenum">
              <a:rPr lang="en-US" altLang="en-US"/>
              <a:t>‹#›</a:t>
            </a:fld>
            <a:endParaRPr lang="en-US"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2600" y="1752600"/>
            <a:ext cx="37857113" cy="6362700"/>
          </a:xfrm>
        </p:spPr>
        <p:txBody>
          <a:bodyPr/>
          <a:lstStyle/>
          <a:p>
            <a:r>
              <a:rPr lang="en-US"/>
              <a:t>Click to edit Master title style</a:t>
            </a:r>
          </a:p>
        </p:txBody>
      </p:sp>
      <p:sp>
        <p:nvSpPr>
          <p:cNvPr id="3" name="Text Placeholder 2"/>
          <p:cNvSpPr>
            <a:spLocks noGrp="1"/>
          </p:cNvSpPr>
          <p:nvPr>
            <p:ph type="body" idx="1"/>
          </p:nvPr>
        </p:nvSpPr>
        <p:spPr>
          <a:xfrm>
            <a:off x="3022600" y="8069263"/>
            <a:ext cx="18568988"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22600" y="12023725"/>
            <a:ext cx="18568988"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20238" y="8069263"/>
            <a:ext cx="18659475"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20238" y="12023725"/>
            <a:ext cx="18659475"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dirty="0"/>
          </a:p>
        </p:txBody>
      </p:sp>
      <p:sp>
        <p:nvSpPr>
          <p:cNvPr id="8" name="Footer Placeholder 7"/>
          <p:cNvSpPr>
            <a:spLocks noGrp="1"/>
          </p:cNvSpPr>
          <p:nvPr>
            <p:ph type="ftr" sz="quarter" idx="11"/>
          </p:nvPr>
        </p:nvSpPr>
        <p:spPr/>
        <p:txBody>
          <a:bodyPr/>
          <a:lstStyle>
            <a:lvl1pPr>
              <a:defRPr/>
            </a:lvl1pPr>
          </a:lstStyle>
          <a:p>
            <a:endParaRPr lang="en-US" altLang="en-US" dirty="0"/>
          </a:p>
        </p:txBody>
      </p:sp>
      <p:sp>
        <p:nvSpPr>
          <p:cNvPr id="9" name="Slide Number Placeholder 8"/>
          <p:cNvSpPr>
            <a:spLocks noGrp="1"/>
          </p:cNvSpPr>
          <p:nvPr>
            <p:ph type="sldNum" sz="quarter" idx="12"/>
          </p:nvPr>
        </p:nvSpPr>
        <p:spPr/>
        <p:txBody>
          <a:bodyPr/>
          <a:lstStyle>
            <a:lvl1pPr>
              <a:defRPr/>
            </a:lvl1pPr>
          </a:lstStyle>
          <a:p>
            <a:fld id="{C7FB27AD-BA8B-4C89-B5E7-28A571ABABE7}" type="slidenum">
              <a:rPr lang="en-US" altLang="en-US"/>
              <a:t>‹#›</a:t>
            </a:fld>
            <a:endParaRPr lang="en-US"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dirty="0"/>
          </a:p>
        </p:txBody>
      </p:sp>
      <p:sp>
        <p:nvSpPr>
          <p:cNvPr id="4" name="Footer Placeholder 3"/>
          <p:cNvSpPr>
            <a:spLocks noGrp="1"/>
          </p:cNvSpPr>
          <p:nvPr>
            <p:ph type="ftr" sz="quarter" idx="11"/>
          </p:nvPr>
        </p:nvSpPr>
        <p:spPr/>
        <p:txBody>
          <a:bodyPr/>
          <a:lstStyle>
            <a:lvl1pPr>
              <a:defRPr/>
            </a:lvl1pPr>
          </a:lstStyle>
          <a:p>
            <a:endParaRPr lang="en-US" altLang="en-US" dirty="0"/>
          </a:p>
        </p:txBody>
      </p:sp>
      <p:sp>
        <p:nvSpPr>
          <p:cNvPr id="5" name="Slide Number Placeholder 4"/>
          <p:cNvSpPr>
            <a:spLocks noGrp="1"/>
          </p:cNvSpPr>
          <p:nvPr>
            <p:ph type="sldNum" sz="quarter" idx="12"/>
          </p:nvPr>
        </p:nvSpPr>
        <p:spPr/>
        <p:txBody>
          <a:bodyPr/>
          <a:lstStyle>
            <a:lvl1pPr>
              <a:defRPr/>
            </a:lvl1pPr>
          </a:lstStyle>
          <a:p>
            <a:fld id="{6B132471-F0C8-4511-9F45-8772C02BA4CF}" type="slidenum">
              <a:rPr lang="en-US" altLang="en-US"/>
              <a:t>‹#›</a:t>
            </a:fld>
            <a:endParaRPr lang="en-US"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dirty="0"/>
          </a:p>
        </p:txBody>
      </p:sp>
      <p:sp>
        <p:nvSpPr>
          <p:cNvPr id="3" name="Footer Placeholder 2"/>
          <p:cNvSpPr>
            <a:spLocks noGrp="1"/>
          </p:cNvSpPr>
          <p:nvPr>
            <p:ph type="ftr" sz="quarter" idx="11"/>
          </p:nvPr>
        </p:nvSpPr>
        <p:spPr/>
        <p:txBody>
          <a:bodyPr/>
          <a:lstStyle>
            <a:lvl1pPr>
              <a:defRPr/>
            </a:lvl1pPr>
          </a:lstStyle>
          <a:p>
            <a:endParaRPr lang="en-US" altLang="en-US" dirty="0"/>
          </a:p>
        </p:txBody>
      </p:sp>
      <p:sp>
        <p:nvSpPr>
          <p:cNvPr id="4" name="Slide Number Placeholder 3"/>
          <p:cNvSpPr>
            <a:spLocks noGrp="1"/>
          </p:cNvSpPr>
          <p:nvPr>
            <p:ph type="sldNum" sz="quarter" idx="12"/>
          </p:nvPr>
        </p:nvSpPr>
        <p:spPr/>
        <p:txBody>
          <a:bodyPr/>
          <a:lstStyle>
            <a:lvl1pPr>
              <a:defRPr/>
            </a:lvl1pPr>
          </a:lstStyle>
          <a:p>
            <a:fld id="{769751FD-5EA7-4A35-B3CA-9CDD572DA318}" type="slidenum">
              <a:rPr lang="en-US" altLang="en-US"/>
              <a:t>‹#›</a:t>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18659475" y="4740275"/>
            <a:ext cx="22220238" cy="2339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0D591822-134A-4827-BF4A-D2280D9358F6}" type="slidenum">
              <a:rPr lang="en-US" altLang="en-US"/>
              <a:t>‹#›</a:t>
            </a:fld>
            <a:endParaRPr lang="en-US"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18659475" y="4740275"/>
            <a:ext cx="22220238" cy="2339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endParaRPr lang="en-US" altLang="en-US" dirty="0"/>
          </a:p>
        </p:txBody>
      </p:sp>
      <p:sp>
        <p:nvSpPr>
          <p:cNvPr id="7" name="Slide Number Placeholder 6"/>
          <p:cNvSpPr>
            <a:spLocks noGrp="1"/>
          </p:cNvSpPr>
          <p:nvPr>
            <p:ph type="sldNum" sz="quarter" idx="12"/>
          </p:nvPr>
        </p:nvSpPr>
        <p:spPr/>
        <p:txBody>
          <a:bodyPr/>
          <a:lstStyle>
            <a:lvl1pPr>
              <a:defRPr/>
            </a:lvl1pPr>
          </a:lstStyle>
          <a:p>
            <a:fld id="{BC6AE1E7-4565-4B98-981F-3577785D2EE2}" type="slidenum">
              <a:rPr lang="en-US" altLang="en-US"/>
              <a:t>‹#›</a:t>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4063" y="2925763"/>
            <a:ext cx="37306250" cy="5486400"/>
          </a:xfrm>
          <a:prstGeom prst="rect">
            <a:avLst/>
          </a:prstGeom>
          <a:noFill/>
          <a:ln>
            <a:noFill/>
          </a:ln>
          <a:effectLst/>
        </p:spPr>
        <p:txBody>
          <a:bodyPr vert="horz" wrap="square" lIns="438912" tIns="219456" rIns="438912" bIns="219456" numCol="1" anchor="ctr" anchorCtr="0" compatLnSpc="1"/>
          <a:lstStyle/>
          <a:p>
            <a:pPr lvl="0"/>
            <a:r>
              <a:rPr lang="en-US" altLang="en-US"/>
              <a:t>Click to edit Master title style</a:t>
            </a:r>
          </a:p>
        </p:txBody>
      </p:sp>
      <p:sp>
        <p:nvSpPr>
          <p:cNvPr id="1027" name="Rectangle 3"/>
          <p:cNvSpPr>
            <a:spLocks noGrp="1" noChangeArrowheads="1"/>
          </p:cNvSpPr>
          <p:nvPr>
            <p:ph type="body" idx="1"/>
          </p:nvPr>
        </p:nvSpPr>
        <p:spPr bwMode="auto">
          <a:xfrm>
            <a:off x="3294063" y="9509125"/>
            <a:ext cx="37306250" cy="19751675"/>
          </a:xfrm>
          <a:prstGeom prst="rect">
            <a:avLst/>
          </a:prstGeom>
          <a:noFill/>
          <a:ln>
            <a:noFill/>
          </a:ln>
          <a:effectLst/>
        </p:spPr>
        <p:txBody>
          <a:bodyPr vert="horz" wrap="square" lIns="438912" tIns="219456" rIns="438912" bIns="219456"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294063" y="29992638"/>
            <a:ext cx="9144000" cy="2193925"/>
          </a:xfrm>
          <a:prstGeom prst="rect">
            <a:avLst/>
          </a:prstGeom>
          <a:noFill/>
          <a:ln>
            <a:noFill/>
          </a:ln>
          <a:effectLst/>
        </p:spPr>
        <p:txBody>
          <a:bodyPr vert="horz" wrap="square" lIns="438912" tIns="219456" rIns="438912" bIns="219456" numCol="1" anchor="t" anchorCtr="0" compatLnSpc="1"/>
          <a:lstStyle>
            <a:lvl1pPr defTabSz="4389120">
              <a:defRPr sz="6700"/>
            </a:lvl1pPr>
          </a:lstStyle>
          <a:p>
            <a:endParaRPr lang="en-US" altLang="en-US" dirty="0"/>
          </a:p>
        </p:txBody>
      </p:sp>
      <p:sp>
        <p:nvSpPr>
          <p:cNvPr id="1029" name="Rectangle 5"/>
          <p:cNvSpPr>
            <a:spLocks noGrp="1" noChangeArrowheads="1"/>
          </p:cNvSpPr>
          <p:nvPr>
            <p:ph type="ftr" sz="quarter" idx="3"/>
          </p:nvPr>
        </p:nvSpPr>
        <p:spPr bwMode="auto">
          <a:xfrm>
            <a:off x="14997113" y="29992638"/>
            <a:ext cx="13900150" cy="2193925"/>
          </a:xfrm>
          <a:prstGeom prst="rect">
            <a:avLst/>
          </a:prstGeom>
          <a:noFill/>
          <a:ln>
            <a:noFill/>
          </a:ln>
          <a:effectLst/>
        </p:spPr>
        <p:txBody>
          <a:bodyPr vert="horz" wrap="square" lIns="438912" tIns="219456" rIns="438912" bIns="219456" numCol="1" anchor="t" anchorCtr="0" compatLnSpc="1"/>
          <a:lstStyle>
            <a:lvl1pPr algn="ctr" defTabSz="4389120">
              <a:defRPr sz="6700"/>
            </a:lvl1pPr>
          </a:lstStyle>
          <a:p>
            <a:endParaRPr lang="en-US" altLang="en-US" dirty="0"/>
          </a:p>
        </p:txBody>
      </p:sp>
      <p:sp>
        <p:nvSpPr>
          <p:cNvPr id="1030" name="Rectangle 6"/>
          <p:cNvSpPr>
            <a:spLocks noGrp="1" noChangeArrowheads="1"/>
          </p:cNvSpPr>
          <p:nvPr>
            <p:ph type="sldNum" sz="quarter" idx="4"/>
          </p:nvPr>
        </p:nvSpPr>
        <p:spPr bwMode="auto">
          <a:xfrm>
            <a:off x="31456313" y="29992638"/>
            <a:ext cx="9144000" cy="2193925"/>
          </a:xfrm>
          <a:prstGeom prst="rect">
            <a:avLst/>
          </a:prstGeom>
          <a:noFill/>
          <a:ln>
            <a:noFill/>
          </a:ln>
          <a:effectLst/>
        </p:spPr>
        <p:txBody>
          <a:bodyPr vert="horz" wrap="square" lIns="438912" tIns="219456" rIns="438912" bIns="219456" numCol="1" anchor="t" anchorCtr="0" compatLnSpc="1"/>
          <a:lstStyle>
            <a:lvl1pPr algn="r" defTabSz="4389120">
              <a:defRPr sz="6700"/>
            </a:lvl1pPr>
          </a:lstStyle>
          <a:p>
            <a:fld id="{DBA58A24-B739-45D8-B8D7-53DD50DD459C}" type="slidenum">
              <a:rPr lang="en-US" altLang="en-US"/>
              <a:t>‹#›</a:t>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fontAlgn="base">
        <a:spcBef>
          <a:spcPct val="0"/>
        </a:spcBef>
        <a:spcAft>
          <a:spcPct val="0"/>
        </a:spcAft>
        <a:defRPr sz="21100" kern="1200">
          <a:solidFill>
            <a:schemeClr val="tx2"/>
          </a:solidFill>
          <a:latin typeface="+mj-lt"/>
          <a:ea typeface="+mj-ea"/>
          <a:cs typeface="+mj-cs"/>
        </a:defRPr>
      </a:lvl1pPr>
      <a:lvl2pPr algn="ctr" defTabSz="4389120" rtl="0" fontAlgn="base">
        <a:spcBef>
          <a:spcPct val="0"/>
        </a:spcBef>
        <a:spcAft>
          <a:spcPct val="0"/>
        </a:spcAft>
        <a:defRPr sz="21100">
          <a:solidFill>
            <a:schemeClr val="tx2"/>
          </a:solidFill>
          <a:latin typeface="Times New Roman" panose="02020603050405020304" pitchFamily="18" charset="0"/>
        </a:defRPr>
      </a:lvl2pPr>
      <a:lvl3pPr algn="ctr" defTabSz="4389120" rtl="0" fontAlgn="base">
        <a:spcBef>
          <a:spcPct val="0"/>
        </a:spcBef>
        <a:spcAft>
          <a:spcPct val="0"/>
        </a:spcAft>
        <a:defRPr sz="21100">
          <a:solidFill>
            <a:schemeClr val="tx2"/>
          </a:solidFill>
          <a:latin typeface="Times New Roman" panose="02020603050405020304" pitchFamily="18" charset="0"/>
        </a:defRPr>
      </a:lvl3pPr>
      <a:lvl4pPr algn="ctr" defTabSz="4389120" rtl="0" fontAlgn="base">
        <a:spcBef>
          <a:spcPct val="0"/>
        </a:spcBef>
        <a:spcAft>
          <a:spcPct val="0"/>
        </a:spcAft>
        <a:defRPr sz="21100">
          <a:solidFill>
            <a:schemeClr val="tx2"/>
          </a:solidFill>
          <a:latin typeface="Times New Roman" panose="02020603050405020304" pitchFamily="18" charset="0"/>
        </a:defRPr>
      </a:lvl4pPr>
      <a:lvl5pPr algn="ctr" defTabSz="4389120" rtl="0" fontAlgn="base">
        <a:spcBef>
          <a:spcPct val="0"/>
        </a:spcBef>
        <a:spcAft>
          <a:spcPct val="0"/>
        </a:spcAft>
        <a:defRPr sz="21100">
          <a:solidFill>
            <a:schemeClr val="tx2"/>
          </a:solidFill>
          <a:latin typeface="Times New Roman" panose="02020603050405020304" pitchFamily="18" charset="0"/>
        </a:defRPr>
      </a:lvl5pPr>
      <a:lvl6pPr marL="457200" algn="ctr" defTabSz="4389120" rtl="0" fontAlgn="base">
        <a:spcBef>
          <a:spcPct val="0"/>
        </a:spcBef>
        <a:spcAft>
          <a:spcPct val="0"/>
        </a:spcAft>
        <a:defRPr sz="21100">
          <a:solidFill>
            <a:schemeClr val="tx2"/>
          </a:solidFill>
          <a:latin typeface="Times New Roman" panose="02020603050405020304" pitchFamily="18" charset="0"/>
        </a:defRPr>
      </a:lvl6pPr>
      <a:lvl7pPr marL="914400" algn="ctr" defTabSz="4389120" rtl="0" fontAlgn="base">
        <a:spcBef>
          <a:spcPct val="0"/>
        </a:spcBef>
        <a:spcAft>
          <a:spcPct val="0"/>
        </a:spcAft>
        <a:defRPr sz="21100">
          <a:solidFill>
            <a:schemeClr val="tx2"/>
          </a:solidFill>
          <a:latin typeface="Times New Roman" panose="02020603050405020304" pitchFamily="18" charset="0"/>
        </a:defRPr>
      </a:lvl7pPr>
      <a:lvl8pPr marL="1371600" algn="ctr" defTabSz="4389120" rtl="0" fontAlgn="base">
        <a:spcBef>
          <a:spcPct val="0"/>
        </a:spcBef>
        <a:spcAft>
          <a:spcPct val="0"/>
        </a:spcAft>
        <a:defRPr sz="21100">
          <a:solidFill>
            <a:schemeClr val="tx2"/>
          </a:solidFill>
          <a:latin typeface="Times New Roman" panose="02020603050405020304" pitchFamily="18" charset="0"/>
        </a:defRPr>
      </a:lvl8pPr>
      <a:lvl9pPr marL="1828800" algn="ctr" defTabSz="4389120" rtl="0" fontAlgn="base">
        <a:spcBef>
          <a:spcPct val="0"/>
        </a:spcBef>
        <a:spcAft>
          <a:spcPct val="0"/>
        </a:spcAft>
        <a:defRPr sz="21100">
          <a:solidFill>
            <a:schemeClr val="tx2"/>
          </a:solidFill>
          <a:latin typeface="Times New Roman" panose="02020603050405020304" pitchFamily="18" charset="0"/>
        </a:defRPr>
      </a:lvl9pPr>
    </p:titleStyle>
    <p:bodyStyle>
      <a:lvl1pPr marL="1646555" indent="-1646555" algn="l" defTabSz="4389120" rtl="0" fontAlgn="base">
        <a:spcBef>
          <a:spcPct val="20000"/>
        </a:spcBef>
        <a:spcAft>
          <a:spcPct val="0"/>
        </a:spcAft>
        <a:buChar char="•"/>
        <a:defRPr sz="15400" kern="1200">
          <a:solidFill>
            <a:schemeClr val="tx1"/>
          </a:solidFill>
          <a:latin typeface="+mn-lt"/>
          <a:ea typeface="+mn-ea"/>
          <a:cs typeface="+mn-cs"/>
        </a:defRPr>
      </a:lvl1pPr>
      <a:lvl2pPr marL="3565525" indent="-1371600" algn="l" defTabSz="4389120" rtl="0" fontAlgn="base">
        <a:spcBef>
          <a:spcPct val="20000"/>
        </a:spcBef>
        <a:spcAft>
          <a:spcPct val="0"/>
        </a:spcAft>
        <a:buChar char="–"/>
        <a:defRPr sz="13400" kern="1200">
          <a:solidFill>
            <a:schemeClr val="tx1"/>
          </a:solidFill>
          <a:latin typeface="+mn-lt"/>
          <a:ea typeface="+mn-ea"/>
          <a:cs typeface="+mn-cs"/>
        </a:defRPr>
      </a:lvl2pPr>
      <a:lvl3pPr marL="5486400" indent="-1097280" algn="l" defTabSz="4389120" rtl="0" fontAlgn="base">
        <a:spcBef>
          <a:spcPct val="20000"/>
        </a:spcBef>
        <a:spcAft>
          <a:spcPct val="0"/>
        </a:spcAft>
        <a:buChar char="•"/>
        <a:defRPr sz="11500" kern="1200">
          <a:solidFill>
            <a:schemeClr val="tx1"/>
          </a:solidFill>
          <a:latin typeface="+mn-lt"/>
          <a:ea typeface="+mn-ea"/>
          <a:cs typeface="+mn-cs"/>
        </a:defRPr>
      </a:lvl3pPr>
      <a:lvl4pPr marL="7680325" indent="-1097280" algn="l" defTabSz="4389120" rtl="0" fontAlgn="base">
        <a:spcBef>
          <a:spcPct val="20000"/>
        </a:spcBef>
        <a:spcAft>
          <a:spcPct val="0"/>
        </a:spcAft>
        <a:buChar char="–"/>
        <a:defRPr sz="9600" kern="1200">
          <a:solidFill>
            <a:schemeClr val="tx1"/>
          </a:solidFill>
          <a:latin typeface="+mn-lt"/>
          <a:ea typeface="+mn-ea"/>
          <a:cs typeface="+mn-cs"/>
        </a:defRPr>
      </a:lvl4pPr>
      <a:lvl5pPr marL="9876155" indent="-1097280" algn="l" defTabSz="4389120" rtl="0" fontAlgn="base">
        <a:spcBef>
          <a:spcPct val="20000"/>
        </a:spcBef>
        <a:spcAft>
          <a:spcPct val="0"/>
        </a:spcAft>
        <a:buChar char="»"/>
        <a:defRPr sz="9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wmf"/><Relationship Id="rId18" Type="http://schemas.openxmlformats.org/officeDocument/2006/relationships/oleObject" Target="../embeddings/oleObject5.bin"/><Relationship Id="rId26" Type="http://schemas.openxmlformats.org/officeDocument/2006/relationships/oleObject" Target="../embeddings/oleObject9.bin"/><Relationship Id="rId3" Type="http://schemas.openxmlformats.org/officeDocument/2006/relationships/notesSlide" Target="../notesSlides/notesSlide1.xml"/><Relationship Id="rId21" Type="http://schemas.openxmlformats.org/officeDocument/2006/relationships/image" Target="../media/image6.wmf"/><Relationship Id="rId7" Type="http://schemas.openxmlformats.org/officeDocument/2006/relationships/image" Target="../media/image14.png"/><Relationship Id="rId12" Type="http://schemas.openxmlformats.org/officeDocument/2006/relationships/oleObject" Target="../embeddings/oleObject2.bin"/><Relationship Id="rId17" Type="http://schemas.openxmlformats.org/officeDocument/2006/relationships/image" Target="../media/image4.wmf"/><Relationship Id="rId25" Type="http://schemas.openxmlformats.org/officeDocument/2006/relationships/image" Target="../media/image8.wmf"/><Relationship Id="rId2" Type="http://schemas.openxmlformats.org/officeDocument/2006/relationships/slideLayout" Target="../slideLayouts/slideLayout2.xml"/><Relationship Id="rId16" Type="http://schemas.openxmlformats.org/officeDocument/2006/relationships/oleObject" Target="../embeddings/oleObject4.bin"/><Relationship Id="rId20" Type="http://schemas.openxmlformats.org/officeDocument/2006/relationships/oleObject" Target="../embeddings/oleObject6.bin"/><Relationship Id="rId29" Type="http://schemas.openxmlformats.org/officeDocument/2006/relationships/image" Target="../media/image10.wmf"/><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image" Target="../media/image1.wmf"/><Relationship Id="rId24" Type="http://schemas.openxmlformats.org/officeDocument/2006/relationships/oleObject" Target="../embeddings/oleObject8.bin"/><Relationship Id="rId32" Type="http://schemas.openxmlformats.org/officeDocument/2006/relationships/image" Target="../media/image19.png"/><Relationship Id="rId5" Type="http://schemas.openxmlformats.org/officeDocument/2006/relationships/image" Target="../media/image12.tiff"/><Relationship Id="rId15" Type="http://schemas.openxmlformats.org/officeDocument/2006/relationships/image" Target="../media/image3.wmf"/><Relationship Id="rId23" Type="http://schemas.openxmlformats.org/officeDocument/2006/relationships/image" Target="../media/image7.wmf"/><Relationship Id="rId28" Type="http://schemas.openxmlformats.org/officeDocument/2006/relationships/oleObject" Target="../embeddings/oleObject10.bin"/><Relationship Id="rId10" Type="http://schemas.openxmlformats.org/officeDocument/2006/relationships/oleObject" Target="../embeddings/oleObject1.bin"/><Relationship Id="rId19" Type="http://schemas.openxmlformats.org/officeDocument/2006/relationships/image" Target="../media/image5.wmf"/><Relationship Id="rId31" Type="http://schemas.openxmlformats.org/officeDocument/2006/relationships/image" Target="../media/image18.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oleObject" Target="../embeddings/oleObject3.bin"/><Relationship Id="rId22" Type="http://schemas.openxmlformats.org/officeDocument/2006/relationships/oleObject" Target="../embeddings/oleObject7.bin"/><Relationship Id="rId27" Type="http://schemas.openxmlformats.org/officeDocument/2006/relationships/image" Target="../media/image9.wmf"/><Relationship Id="rId30"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2000"/>
            <a:lum/>
          </a:blip>
          <a:srcRect/>
          <a:stretch>
            <a:fillRect/>
          </a:stretch>
        </a:blipFill>
        <a:effectLst/>
      </p:bgPr>
    </p:bg>
    <p:spTree>
      <p:nvGrpSpPr>
        <p:cNvPr id="1" name=""/>
        <p:cNvGrpSpPr/>
        <p:nvPr/>
      </p:nvGrpSpPr>
      <p:grpSpPr>
        <a:xfrm>
          <a:off x="0" y="0"/>
          <a:ext cx="0" cy="0"/>
          <a:chOff x="0" y="0"/>
          <a:chExt cx="0" cy="0"/>
        </a:xfrm>
      </p:grpSpPr>
      <p:sp>
        <p:nvSpPr>
          <p:cNvPr id="46" name="文本框 45"/>
          <p:cNvSpPr txBox="1"/>
          <p:nvPr/>
        </p:nvSpPr>
        <p:spPr>
          <a:xfrm>
            <a:off x="31046420" y="17302480"/>
            <a:ext cx="12500610" cy="2738120"/>
          </a:xfrm>
          <a:prstGeom prst="rect">
            <a:avLst/>
          </a:prstGeom>
          <a:noFill/>
        </p:spPr>
        <p:txBody>
          <a:bodyPr wrap="square" rtlCol="0">
            <a:spAutoFit/>
          </a:bodyPr>
          <a:lstStyle/>
          <a:p>
            <a:pPr algn="ctr"/>
            <a:r>
              <a:rPr lang="en-US" sz="2800" b="1" dirty="0" smtClean="0">
                <a:solidFill>
                  <a:srgbClr val="333333"/>
                </a:solidFill>
                <a:latin typeface="+mj-lt"/>
                <a:ea typeface="Calibri" panose="020F0502020204030204" pitchFamily="34" charset="0"/>
                <a:sym typeface="+mn-ea"/>
              </a:rPr>
              <a:t>MAIN RESULTS</a:t>
            </a:r>
            <a:endParaRPr lang="en-US" sz="3200" dirty="0">
              <a:solidFill>
                <a:srgbClr val="333333"/>
              </a:solidFill>
              <a:latin typeface="+mj-lt"/>
              <a:ea typeface="Calibri" panose="020F0502020204030204" pitchFamily="34" charset="0"/>
              <a:sym typeface="+mn-ea"/>
            </a:endParaRPr>
          </a:p>
          <a:p>
            <a:pPr algn="just"/>
            <a:r>
              <a:rPr lang="en-US" sz="2800" dirty="0">
                <a:solidFill>
                  <a:srgbClr val="333333"/>
                </a:solidFill>
                <a:latin typeface="+mj-lt"/>
                <a:ea typeface="Calibri" panose="020F0502020204030204" pitchFamily="34" charset="0"/>
                <a:sym typeface="+mn-ea"/>
              </a:rPr>
              <a:t>-  The MSE metric is more effective in increasing the CBDA performance.</a:t>
            </a:r>
          </a:p>
          <a:p>
            <a:pPr algn="just"/>
            <a:r>
              <a:rPr lang="en-US" sz="2800" dirty="0">
                <a:solidFill>
                  <a:srgbClr val="333333"/>
                </a:solidFill>
                <a:latin typeface="+mj-lt"/>
                <a:ea typeface="Calibri" panose="020F0502020204030204" pitchFamily="34" charset="0"/>
                <a:sym typeface="+mn-ea"/>
              </a:rPr>
              <a:t>-  With an increased number of features, the CBDA has less optimal combinations that reach our minimal target level of true </a:t>
            </a:r>
            <a:r>
              <a:rPr lang="en-US" sz="2800" dirty="0" smtClean="0">
                <a:solidFill>
                  <a:srgbClr val="333333"/>
                </a:solidFill>
                <a:latin typeface="+mj-lt"/>
                <a:ea typeface="Calibri" panose="020F0502020204030204" pitchFamily="34" charset="0"/>
                <a:sym typeface="+mn-ea"/>
              </a:rPr>
              <a:t>positives (i.e., 7 out of 10)</a:t>
            </a:r>
            <a:endParaRPr lang="en-US" sz="2800" dirty="0">
              <a:solidFill>
                <a:srgbClr val="333333"/>
              </a:solidFill>
              <a:latin typeface="+mj-lt"/>
              <a:ea typeface="Calibri" panose="020F0502020204030204" pitchFamily="34" charset="0"/>
              <a:sym typeface="+mn-ea"/>
            </a:endParaRPr>
          </a:p>
          <a:p>
            <a:pPr algn="just"/>
            <a:r>
              <a:rPr lang="en-US" sz="2800" dirty="0">
                <a:solidFill>
                  <a:srgbClr val="333333"/>
                </a:solidFill>
                <a:latin typeface="+mj-lt"/>
                <a:ea typeface="Calibri" panose="020F0502020204030204" pitchFamily="34" charset="0"/>
                <a:sym typeface="+mn-ea"/>
              </a:rPr>
              <a:t>-  </a:t>
            </a:r>
            <a:r>
              <a:rPr lang="en-US" sz="2800" dirty="0">
                <a:solidFill>
                  <a:srgbClr val="FF0000"/>
                </a:solidFill>
                <a:latin typeface="+mj-lt"/>
                <a:ea typeface="Calibri" panose="020F0502020204030204" pitchFamily="34" charset="0"/>
                <a:sym typeface="+mn-ea"/>
              </a:rPr>
              <a:t>Certain experiments are performing consistently </a:t>
            </a:r>
            <a:r>
              <a:rPr lang="en-US" sz="2800" dirty="0" smtClean="0">
                <a:solidFill>
                  <a:srgbClr val="FF0000"/>
                </a:solidFill>
                <a:latin typeface="+mj-lt"/>
                <a:ea typeface="Calibri" panose="020F0502020204030204" pitchFamily="34" charset="0"/>
                <a:sym typeface="+mn-ea"/>
              </a:rPr>
              <a:t>better (which ones?)</a:t>
            </a:r>
            <a:endParaRPr lang="en-US" sz="3200" dirty="0">
              <a:solidFill>
                <a:srgbClr val="FF0000"/>
              </a:solidFill>
              <a:latin typeface="+mj-lt"/>
              <a:ea typeface="Calibri" panose="020F0502020204030204" pitchFamily="34" charset="0"/>
              <a:sym typeface="+mn-ea"/>
            </a:endParaRPr>
          </a:p>
          <a:p>
            <a:pPr algn="just"/>
            <a:endParaRPr lang="en-US" sz="3200" dirty="0">
              <a:solidFill>
                <a:srgbClr val="333333"/>
              </a:solidFill>
              <a:latin typeface="+mj-lt"/>
              <a:ea typeface="Calibri" panose="020F0502020204030204" pitchFamily="34" charset="0"/>
              <a:sym typeface="+mn-ea"/>
            </a:endParaRPr>
          </a:p>
        </p:txBody>
      </p:sp>
      <p:sp>
        <p:nvSpPr>
          <p:cNvPr id="25" name="Rectangle 13"/>
          <p:cNvSpPr/>
          <p:nvPr/>
        </p:nvSpPr>
        <p:spPr>
          <a:xfrm>
            <a:off x="13684885" y="23720425"/>
            <a:ext cx="16947515" cy="4339650"/>
          </a:xfrm>
          <a:prstGeom prst="rect">
            <a:avLst/>
          </a:prstGeom>
        </p:spPr>
        <p:txBody>
          <a:bodyPr wrap="square">
            <a:spAutoFit/>
          </a:bodyPr>
          <a:lstStyle/>
          <a:p>
            <a:pPr algn="ctr"/>
            <a:r>
              <a:rPr lang="en-US" sz="2800" b="1" dirty="0"/>
              <a:t>Null Datasets</a:t>
            </a:r>
            <a:endParaRPr lang="en-US" sz="2800" dirty="0"/>
          </a:p>
          <a:p>
            <a:pPr algn="just"/>
            <a:r>
              <a:rPr lang="en-US" sz="2800" dirty="0"/>
              <a:t>The outcome                           with                                                  is completely independent from the set of features X. Each column of                                 with                                        </a:t>
            </a:r>
          </a:p>
          <a:p>
            <a:pPr algn="ctr"/>
            <a:r>
              <a:rPr lang="en-US" sz="2800" b="1" dirty="0" smtClean="0"/>
              <a:t>Binomial </a:t>
            </a:r>
            <a:r>
              <a:rPr lang="en-US" sz="2800" b="1" dirty="0"/>
              <a:t>Datasets</a:t>
            </a:r>
            <a:endParaRPr lang="en-US" sz="2800" dirty="0"/>
          </a:p>
          <a:p>
            <a:pPr algn="just"/>
            <a:r>
              <a:rPr lang="en-US" sz="2800" dirty="0"/>
              <a:t>We select 10 features from X to build a linear additive model                                                          with  </a:t>
            </a:r>
          </a:p>
          <a:p>
            <a:pPr algn="just"/>
            <a:r>
              <a:rPr lang="en-US" sz="2800" dirty="0"/>
              <a:t>and                                   Then outcome Y is generated by                                                        with</a:t>
            </a:r>
            <a:endParaRPr lang="en-US" sz="2800" i="1" dirty="0"/>
          </a:p>
          <a:p>
            <a:pPr algn="just"/>
            <a:r>
              <a:rPr lang="en-US" i="1" dirty="0"/>
              <a:t>*n and p are number of cases and features respectively</a:t>
            </a:r>
            <a:r>
              <a:rPr lang="en-US" i="1" dirty="0" smtClean="0"/>
              <a:t>.</a:t>
            </a:r>
            <a:endParaRPr lang="en-US" sz="2800" i="1" dirty="0"/>
          </a:p>
          <a:p>
            <a:pPr algn="ctr"/>
            <a:r>
              <a:rPr lang="en-US" sz="2800" b="1" dirty="0" smtClean="0">
                <a:sym typeface="+mn-ea"/>
              </a:rPr>
              <a:t>ADNI </a:t>
            </a:r>
            <a:r>
              <a:rPr lang="en-US" sz="2800" b="1" dirty="0">
                <a:sym typeface="+mn-ea"/>
              </a:rPr>
              <a:t>Case-Study</a:t>
            </a:r>
            <a:endParaRPr lang="en-US" sz="2800" b="1" dirty="0"/>
          </a:p>
          <a:p>
            <a:pPr algn="just"/>
            <a:r>
              <a:rPr lang="en-US" sz="2800" dirty="0">
                <a:sym typeface="+mn-ea"/>
              </a:rPr>
              <a:t>This dataset consists of three cohorts of patients (2,500 cases) with three diagnoses : EO-AD (Early Onset Alzheimer Disease, N1=406), Normal (N2=747) and EO-MCI (Early Onset Mild Cognitive Impairment, N3=1,347). </a:t>
            </a:r>
          </a:p>
        </p:txBody>
      </p:sp>
      <p:sp>
        <p:nvSpPr>
          <p:cNvPr id="19" name="文本框 18"/>
          <p:cNvSpPr txBox="1"/>
          <p:nvPr/>
        </p:nvSpPr>
        <p:spPr>
          <a:xfrm>
            <a:off x="31120715" y="25848310"/>
            <a:ext cx="12427585" cy="2246769"/>
          </a:xfrm>
          <a:prstGeom prst="rect">
            <a:avLst/>
          </a:prstGeom>
          <a:noFill/>
        </p:spPr>
        <p:txBody>
          <a:bodyPr wrap="square" rtlCol="0">
            <a:spAutoFit/>
          </a:bodyPr>
          <a:lstStyle/>
          <a:p>
            <a:pPr algn="just"/>
            <a:r>
              <a:rPr lang="en-US" sz="2800" dirty="0" smtClean="0">
                <a:solidFill>
                  <a:srgbClr val="FF0000"/>
                </a:solidFill>
                <a:latin typeface="+mj-lt"/>
                <a:ea typeface="Calibri" panose="020F0502020204030204" pitchFamily="34" charset="0"/>
                <a:sym typeface="+mn-ea"/>
              </a:rPr>
              <a:t>POORLY WRITTEN – PLEASE EDIT CAREFULLY (check the manuscript)</a:t>
            </a:r>
          </a:p>
          <a:p>
            <a:pPr algn="just"/>
            <a:r>
              <a:rPr lang="en-US" sz="2800" dirty="0" smtClean="0">
                <a:solidFill>
                  <a:srgbClr val="FF0000"/>
                </a:solidFill>
                <a:latin typeface="+mj-lt"/>
                <a:ea typeface="Calibri" panose="020F0502020204030204" pitchFamily="34" charset="0"/>
                <a:sym typeface="+mn-ea"/>
              </a:rPr>
              <a:t>CBDA </a:t>
            </a:r>
            <a:r>
              <a:rPr lang="en-US" sz="2800" dirty="0">
                <a:solidFill>
                  <a:srgbClr val="FF0000"/>
                </a:solidFill>
                <a:latin typeface="+mj-lt"/>
                <a:ea typeface="Calibri" panose="020F0502020204030204" pitchFamily="34" charset="0"/>
                <a:sym typeface="+mn-ea"/>
              </a:rPr>
              <a:t>protocol ranked the top 1,000 predictions out of the 9,000 learning samples  and consistently returned across the 4 experiments the same top 10 features . We used these 10 features as input features for a final SuperLearner analysis on the validation set, obtaining a 95% confidence interval of [87.67%, 93%] for accuracy. </a:t>
            </a:r>
            <a:endParaRPr lang="en-US" sz="2800" dirty="0">
              <a:solidFill>
                <a:srgbClr val="FF0000"/>
              </a:solidFill>
              <a:latin typeface="+mj-lt"/>
              <a:ea typeface="Calibri" panose="020F0502020204030204" pitchFamily="34" charset="0"/>
            </a:endParaRPr>
          </a:p>
        </p:txBody>
      </p:sp>
      <p:pic>
        <p:nvPicPr>
          <p:cNvPr id="36" name="Picture 9"/>
          <p:cNvPicPr>
            <a:picLocks noChangeAspect="1"/>
          </p:cNvPicPr>
          <p:nvPr/>
        </p:nvPicPr>
        <p:blipFill>
          <a:blip r:embed="rId5" cstate="print">
            <a:extLst>
              <a:ext uri="{28A0092B-C50C-407E-A947-70E740481C1C}">
                <a14:useLocalDpi xmlns:a14="http://schemas.microsoft.com/office/drawing/2010/main" val="0"/>
              </a:ext>
            </a:extLst>
          </a:blip>
          <a:srcRect r="601"/>
          <a:stretch>
            <a:fillRect/>
          </a:stretch>
        </p:blipFill>
        <p:spPr>
          <a:xfrm>
            <a:off x="30861000" y="8221345"/>
            <a:ext cx="6932930" cy="8280400"/>
          </a:xfrm>
          <a:prstGeom prst="rect">
            <a:avLst/>
          </a:prstGeom>
        </p:spPr>
      </p:pic>
      <p:sp>
        <p:nvSpPr>
          <p:cNvPr id="2106" name="Text Box 58"/>
          <p:cNvSpPr txBox="1">
            <a:spLocks noChangeArrowheads="1"/>
          </p:cNvSpPr>
          <p:nvPr/>
        </p:nvSpPr>
        <p:spPr bwMode="auto">
          <a:xfrm>
            <a:off x="-35731" y="5715000"/>
            <a:ext cx="13827001" cy="1061829"/>
          </a:xfrm>
          <a:prstGeom prst="rect">
            <a:avLst/>
          </a:prstGeom>
          <a:solidFill>
            <a:srgbClr val="FFFF99">
              <a:alpha val="40000"/>
            </a:srgbClr>
          </a:solidFill>
          <a:ln w="57150">
            <a:solidFill>
              <a:schemeClr val="tx1">
                <a:lumMod val="85000"/>
                <a:lumOff val="15000"/>
              </a:schemeClr>
            </a:solidFill>
            <a:miter lim="800000"/>
          </a:ln>
          <a:effectLst/>
        </p:spPr>
        <p:txBody>
          <a:bodyPr wrap="square">
            <a:spAutoFit/>
          </a:bodyPr>
          <a:lstStyle>
            <a:defPPr>
              <a:defRPr lang="en-US"/>
            </a:defPPr>
            <a:lvl1pPr algn="ctr" eaLnBrk="0" hangingPunct="0">
              <a:defRPr sz="6300" b="1">
                <a:effectLst>
                  <a:outerShdw blurRad="38100" dist="38100" dir="2700000" algn="tl">
                    <a:srgbClr val="FFFFFF"/>
                  </a:outerShdw>
                </a:effectLst>
              </a:defRPr>
            </a:lvl1pPr>
          </a:lstStyle>
          <a:p>
            <a:r>
              <a:rPr lang="en-US" altLang="en-US" dirty="0"/>
              <a:t> Introduction</a:t>
            </a:r>
            <a:endParaRPr lang="en-US" altLang="en-US" baseline="-25000" dirty="0"/>
          </a:p>
        </p:txBody>
      </p:sp>
      <p:sp>
        <p:nvSpPr>
          <p:cNvPr id="2107" name="Text Box 59"/>
          <p:cNvSpPr txBox="1">
            <a:spLocks noChangeArrowheads="1"/>
          </p:cNvSpPr>
          <p:nvPr/>
        </p:nvSpPr>
        <p:spPr bwMode="auto">
          <a:xfrm>
            <a:off x="31165800" y="5715000"/>
            <a:ext cx="12600305" cy="1060450"/>
          </a:xfrm>
          <a:prstGeom prst="rect">
            <a:avLst/>
          </a:prstGeom>
          <a:solidFill>
            <a:srgbClr val="FFFF99">
              <a:alpha val="40000"/>
            </a:srgbClr>
          </a:solidFill>
          <a:ln w="57150">
            <a:solidFill>
              <a:schemeClr val="tx1">
                <a:lumMod val="85000"/>
                <a:lumOff val="15000"/>
              </a:schemeClr>
            </a:solidFill>
            <a:miter lim="800000"/>
          </a:ln>
          <a:effectLst/>
        </p:spPr>
        <p:txBody>
          <a:bodyPr wrap="square">
            <a:spAutoFit/>
          </a:bodyPr>
          <a:lstStyle>
            <a:defPPr>
              <a:defRPr lang="en-US"/>
            </a:defPPr>
            <a:lvl1pPr algn="ctr" eaLnBrk="0" hangingPunct="0">
              <a:defRPr sz="6300" b="1">
                <a:effectLst>
                  <a:outerShdw blurRad="38100" dist="38100" dir="2700000" algn="tl">
                    <a:srgbClr val="FFFFFF"/>
                  </a:outerShdw>
                </a:effectLst>
              </a:defRPr>
            </a:lvl1pPr>
          </a:lstStyle>
          <a:p>
            <a:r>
              <a:rPr lang="en-US" altLang="en-US" dirty="0"/>
              <a:t> Biomed &amp; Health Applications</a:t>
            </a:r>
          </a:p>
        </p:txBody>
      </p:sp>
      <p:sp>
        <p:nvSpPr>
          <p:cNvPr id="2104" name="Text Box 56"/>
          <p:cNvSpPr txBox="1">
            <a:spLocks noChangeArrowheads="1"/>
          </p:cNvSpPr>
          <p:nvPr/>
        </p:nvSpPr>
        <p:spPr bwMode="auto">
          <a:xfrm>
            <a:off x="13804265" y="5715000"/>
            <a:ext cx="17361535" cy="1060450"/>
          </a:xfrm>
          <a:prstGeom prst="rect">
            <a:avLst/>
          </a:prstGeom>
          <a:solidFill>
            <a:srgbClr val="FFFF99">
              <a:alpha val="40000"/>
            </a:srgbClr>
          </a:solidFill>
          <a:ln w="57150">
            <a:solidFill>
              <a:schemeClr val="tx1">
                <a:lumMod val="85000"/>
                <a:lumOff val="15000"/>
              </a:schemeClr>
            </a:solidFill>
            <a:miter lim="800000"/>
          </a:ln>
          <a:effectLst/>
        </p:spPr>
        <p:txBody>
          <a:bodyPr wrap="square">
            <a:spAutoFit/>
          </a:bodyPr>
          <a:lstStyle>
            <a:defPPr>
              <a:defRPr lang="en-US"/>
            </a:defPPr>
            <a:lvl1pPr algn="ctr" eaLnBrk="0" hangingPunct="0">
              <a:defRPr sz="6300" b="1">
                <a:effectLst>
                  <a:outerShdw blurRad="38100" dist="38100" dir="2700000" algn="tl">
                    <a:srgbClr val="FFFFFF"/>
                  </a:outerShdw>
                </a:effectLst>
              </a:defRPr>
            </a:lvl1pPr>
          </a:lstStyle>
          <a:p>
            <a:r>
              <a:rPr lang="en-US" altLang="en-US" dirty="0"/>
              <a:t> </a:t>
            </a:r>
            <a:r>
              <a:rPr lang="en-US" altLang="zh-CN" dirty="0"/>
              <a:t>Framework</a:t>
            </a:r>
            <a:r>
              <a:rPr lang="zh-CN" altLang="en-US" dirty="0"/>
              <a:t> </a:t>
            </a:r>
            <a:r>
              <a:rPr lang="en-US" altLang="zh-CN" dirty="0"/>
              <a:t>&amp;</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Computing</a:t>
            </a:r>
            <a:endParaRPr lang="en-US" altLang="en-US" dirty="0"/>
          </a:p>
        </p:txBody>
      </p:sp>
      <p:pic>
        <p:nvPicPr>
          <p:cNvPr id="4" name="Picture 3"/>
          <p:cNvPicPr>
            <a:picLocks noChangeAspect="1"/>
          </p:cNvPicPr>
          <p:nvPr/>
        </p:nvPicPr>
        <p:blipFill>
          <a:blip r:embed="rId6"/>
          <a:stretch>
            <a:fillRect/>
          </a:stretch>
        </p:blipFill>
        <p:spPr>
          <a:xfrm>
            <a:off x="0" y="286474"/>
            <a:ext cx="7086600" cy="5504726"/>
          </a:xfrm>
          <a:prstGeom prst="rect">
            <a:avLst/>
          </a:prstGeom>
        </p:spPr>
      </p:pic>
      <p:sp>
        <p:nvSpPr>
          <p:cNvPr id="93" name="Text Box 58"/>
          <p:cNvSpPr txBox="1">
            <a:spLocks noChangeArrowheads="1"/>
          </p:cNvSpPr>
          <p:nvPr/>
        </p:nvSpPr>
        <p:spPr bwMode="auto">
          <a:xfrm>
            <a:off x="31691580" y="6873875"/>
            <a:ext cx="12783820" cy="860425"/>
          </a:xfrm>
          <a:prstGeom prst="rect">
            <a:avLst/>
          </a:prstGeom>
          <a:noFill/>
        </p:spPr>
        <p:txBody>
          <a:bodyPr wrap="square" rtlCol="0">
            <a:spAutoFit/>
          </a:bodyPr>
          <a:lstStyle>
            <a:defPPr>
              <a:defRPr lang="en-US"/>
            </a:defPPr>
            <a:lvl1pPr>
              <a:defRPr sz="4000" b="1" i="1">
                <a:solidFill>
                  <a:srgbClr val="0066FF"/>
                </a:solidFill>
                <a:latin typeface="Neutra Text-Book Alt"/>
                <a:cs typeface="Neutra Text-Book Alt"/>
              </a:defRPr>
            </a:lvl1pPr>
          </a:lstStyle>
          <a:p>
            <a:pPr algn="ctr"/>
            <a:r>
              <a:rPr lang="en-US" altLang="en-US" sz="5000" i="0" dirty="0"/>
              <a:t>Results</a:t>
            </a:r>
          </a:p>
        </p:txBody>
      </p:sp>
      <p:sp>
        <p:nvSpPr>
          <p:cNvPr id="11" name="Rectangle 10"/>
          <p:cNvSpPr/>
          <p:nvPr/>
        </p:nvSpPr>
        <p:spPr>
          <a:xfrm>
            <a:off x="152664" y="31089649"/>
            <a:ext cx="5948765" cy="1938992"/>
          </a:xfrm>
          <a:prstGeom prst="rect">
            <a:avLst/>
          </a:prstGeom>
        </p:spPr>
        <p:txBody>
          <a:bodyPr wrap="square">
            <a:spAutoFit/>
          </a:bodyPr>
          <a:lstStyle/>
          <a:p>
            <a:pPr algn="l"/>
            <a:r>
              <a:rPr lang="en-US" b="1" dirty="0"/>
              <a:t>SOCR is supported by</a:t>
            </a:r>
            <a:r>
              <a:rPr lang="en-US" dirty="0"/>
              <a:t>: </a:t>
            </a:r>
          </a:p>
          <a:p>
            <a:pPr algn="l"/>
            <a:r>
              <a:rPr lang="en-US" sz="2300" dirty="0"/>
              <a:t>University of Michigan School of Nursing,</a:t>
            </a:r>
          </a:p>
          <a:p>
            <a:pPr algn="l"/>
            <a:r>
              <a:rPr lang="en-US" sz="2300" dirty="0"/>
              <a:t>NSF grants DUE 1416953, 0716055 and 1023115, and NIH grants P20 NR015331, U54 EB020406, P50 NS091856, P30 DK089503</a:t>
            </a:r>
          </a:p>
        </p:txBody>
      </p:sp>
      <p:pic>
        <p:nvPicPr>
          <p:cNvPr id="58" name="Picture 57"/>
          <p:cNvPicPr>
            <a:picLocks noChangeAspect="1"/>
          </p:cNvPicPr>
          <p:nvPr/>
        </p:nvPicPr>
        <p:blipFill rotWithShape="1">
          <a:blip r:embed="rId7" cstate="hqprint"/>
          <a:srcRect/>
          <a:stretch>
            <a:fillRect/>
          </a:stretch>
        </p:blipFill>
        <p:spPr>
          <a:xfrm>
            <a:off x="36842700" y="409763"/>
            <a:ext cx="7086600" cy="2790637"/>
          </a:xfrm>
          <a:prstGeom prst="rect">
            <a:avLst/>
          </a:prstGeom>
        </p:spPr>
      </p:pic>
      <p:pic>
        <p:nvPicPr>
          <p:cNvPr id="10" name="Picture 9"/>
          <p:cNvPicPr>
            <a:picLocks noChangeAspect="1"/>
          </p:cNvPicPr>
          <p:nvPr/>
        </p:nvPicPr>
        <p:blipFill rotWithShape="1">
          <a:blip r:embed="rId8" cstate="hqprint"/>
          <a:srcRect/>
          <a:stretch>
            <a:fillRect/>
          </a:stretch>
        </p:blipFill>
        <p:spPr>
          <a:xfrm>
            <a:off x="38229212" y="3703856"/>
            <a:ext cx="4610101" cy="1247775"/>
          </a:xfrm>
          <a:prstGeom prst="rect">
            <a:avLst/>
          </a:prstGeom>
        </p:spPr>
      </p:pic>
      <p:sp>
        <p:nvSpPr>
          <p:cNvPr id="201" name="Rectangle 200"/>
          <p:cNvSpPr/>
          <p:nvPr/>
        </p:nvSpPr>
        <p:spPr>
          <a:xfrm>
            <a:off x="16611600" y="6758226"/>
            <a:ext cx="12010019" cy="861774"/>
          </a:xfrm>
          <a:prstGeom prst="rect">
            <a:avLst/>
          </a:prstGeom>
        </p:spPr>
        <p:txBody>
          <a:bodyPr wrap="none">
            <a:spAutoFit/>
          </a:bodyPr>
          <a:lstStyle/>
          <a:p>
            <a:pPr algn="ctr"/>
            <a:r>
              <a:rPr lang="en-US" altLang="zh-CN" sz="5000" b="1" dirty="0">
                <a:solidFill>
                  <a:srgbClr val="0066FF"/>
                </a:solidFill>
                <a:latin typeface="Neutra Text-Book Alt"/>
                <a:cs typeface="Neutra Text-Book Alt"/>
              </a:rPr>
              <a:t>CBDA</a:t>
            </a:r>
            <a:r>
              <a:rPr lang="zh-CN" altLang="en-US" sz="5000" b="1" dirty="0">
                <a:solidFill>
                  <a:srgbClr val="0066FF"/>
                </a:solidFill>
                <a:latin typeface="Neutra Text-Book Alt"/>
                <a:cs typeface="Neutra Text-Book Alt"/>
              </a:rPr>
              <a:t> </a:t>
            </a:r>
            <a:r>
              <a:rPr lang="en-US" altLang="zh-CN" sz="5000" b="1" dirty="0">
                <a:solidFill>
                  <a:srgbClr val="0066FF"/>
                </a:solidFill>
                <a:latin typeface="Neutra Text-Book Alt"/>
                <a:cs typeface="Neutra Text-Book Alt"/>
              </a:rPr>
              <a:t>Framework</a:t>
            </a:r>
            <a:r>
              <a:rPr lang="zh-CN" altLang="en-US" sz="5000" b="1" dirty="0">
                <a:solidFill>
                  <a:srgbClr val="0066FF"/>
                </a:solidFill>
                <a:latin typeface="Neutra Text-Book Alt"/>
                <a:cs typeface="Neutra Text-Book Alt"/>
              </a:rPr>
              <a:t> </a:t>
            </a:r>
            <a:r>
              <a:rPr lang="en-US" altLang="zh-CN" sz="5000" b="1" dirty="0">
                <a:solidFill>
                  <a:srgbClr val="0066FF"/>
                </a:solidFill>
                <a:latin typeface="Neutra Text-Book Alt"/>
                <a:cs typeface="Neutra Text-Book Alt"/>
              </a:rPr>
              <a:t>&amp;</a:t>
            </a:r>
            <a:r>
              <a:rPr lang="zh-CN" altLang="en-US" sz="5000" b="1" dirty="0">
                <a:solidFill>
                  <a:srgbClr val="0066FF"/>
                </a:solidFill>
                <a:latin typeface="Neutra Text-Book Alt"/>
                <a:cs typeface="Neutra Text-Book Alt"/>
              </a:rPr>
              <a:t> </a:t>
            </a:r>
            <a:r>
              <a:rPr lang="en-US" altLang="zh-CN" sz="5000" b="1" dirty="0" smtClean="0">
                <a:solidFill>
                  <a:srgbClr val="0066FF"/>
                </a:solidFill>
                <a:latin typeface="Neutra Text-Book Alt"/>
                <a:cs typeface="Neutra Text-Book Alt"/>
              </a:rPr>
              <a:t>HPC(LONI</a:t>
            </a:r>
            <a:r>
              <a:rPr lang="zh-CN" altLang="en-US" sz="5000" b="1" dirty="0" smtClean="0">
                <a:solidFill>
                  <a:srgbClr val="0066FF"/>
                </a:solidFill>
                <a:latin typeface="Neutra Text-Book Alt"/>
                <a:cs typeface="Neutra Text-Book Alt"/>
              </a:rPr>
              <a:t> </a:t>
            </a:r>
            <a:r>
              <a:rPr lang="en-US" altLang="zh-CN" sz="5000" b="1" dirty="0" smtClean="0">
                <a:solidFill>
                  <a:srgbClr val="0066FF"/>
                </a:solidFill>
                <a:latin typeface="Neutra Text-Book Alt"/>
                <a:cs typeface="Neutra Text-Book Alt"/>
              </a:rPr>
              <a:t>Pipeline)</a:t>
            </a:r>
            <a:endParaRPr lang="en-US" sz="5000" b="1" dirty="0">
              <a:solidFill>
                <a:srgbClr val="0066FF"/>
              </a:solidFill>
              <a:latin typeface="Neutra Text-Book Alt"/>
              <a:cs typeface="Neutra Text-Book Alt"/>
            </a:endParaRPr>
          </a:p>
        </p:txBody>
      </p:sp>
      <p:sp>
        <p:nvSpPr>
          <p:cNvPr id="235" name="Content Placeholder 1"/>
          <p:cNvSpPr txBox="1"/>
          <p:nvPr/>
        </p:nvSpPr>
        <p:spPr bwMode="auto">
          <a:xfrm>
            <a:off x="152400" y="6758008"/>
            <a:ext cx="13363187" cy="2342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r>
              <a:rPr lang="en-US" sz="5000" b="1" dirty="0">
                <a:solidFill>
                  <a:srgbClr val="0066FF"/>
                </a:solidFill>
                <a:latin typeface="Neutra Text-Book Alt"/>
                <a:cs typeface="Neutra Text-Book Alt"/>
              </a:rPr>
              <a:t>Background</a:t>
            </a:r>
          </a:p>
          <a:p>
            <a:pPr algn="just"/>
            <a:r>
              <a:rPr lang="en-US" dirty="0"/>
              <a:t>Big Healthcare Data Science deals with enormous amounts of complex, incongruent, and dynamic data (Big Data) from multiple sources and aims to develop algorithms, methods, tools, and services capable of ingesting such datasets and generating semi-automated decision support systems</a:t>
            </a:r>
            <a:r>
              <a:rPr lang="en-US" dirty="0" smtClean="0"/>
              <a:t>. </a:t>
            </a:r>
          </a:p>
          <a:p>
            <a:pPr algn="just"/>
            <a:r>
              <a:rPr lang="en-US" dirty="0" smtClean="0"/>
              <a:t>Major </a:t>
            </a:r>
            <a:r>
              <a:rPr lang="en-US" dirty="0"/>
              <a:t>challenges in Big Healthcare Data analytics include:</a:t>
            </a:r>
          </a:p>
          <a:p>
            <a:pPr marL="514350" indent="-514350" algn="just">
              <a:buFont typeface="+mj-lt"/>
              <a:buAutoNum type="arabicPeriod"/>
            </a:pPr>
            <a:r>
              <a:rPr lang="en-US" dirty="0" smtClean="0"/>
              <a:t>Choice of reliable </a:t>
            </a:r>
            <a:r>
              <a:rPr lang="en-US" dirty="0"/>
              <a:t>predictive model(s) to apply to the data</a:t>
            </a:r>
          </a:p>
          <a:p>
            <a:pPr marL="514350" indent="-514350" algn="just">
              <a:buFont typeface="+mj-lt"/>
              <a:buAutoNum type="arabicPeriod"/>
            </a:pPr>
            <a:r>
              <a:rPr lang="en-US" dirty="0" smtClean="0"/>
              <a:t>Specification </a:t>
            </a:r>
            <a:r>
              <a:rPr lang="en-US" dirty="0"/>
              <a:t>and implementation of optimal algorithm(s)</a:t>
            </a:r>
          </a:p>
          <a:p>
            <a:pPr marL="514350" indent="-514350" algn="just">
              <a:buFont typeface="+mj-lt"/>
              <a:buAutoNum type="arabicPeriod"/>
            </a:pPr>
            <a:r>
              <a:rPr lang="en-US" dirty="0"/>
              <a:t>F</a:t>
            </a:r>
            <a:r>
              <a:rPr lang="en-US" dirty="0" smtClean="0"/>
              <a:t>easibility</a:t>
            </a:r>
            <a:r>
              <a:rPr lang="en-US" dirty="0"/>
              <a:t>, scalability and convergence of the protocol on large datasets</a:t>
            </a:r>
          </a:p>
          <a:p>
            <a:pPr marL="514350" indent="-514350" algn="just">
              <a:buFont typeface="+mj-lt"/>
              <a:buAutoNum type="arabicPeriod"/>
            </a:pPr>
            <a:r>
              <a:rPr lang="en-US" dirty="0"/>
              <a:t>A</a:t>
            </a:r>
            <a:r>
              <a:rPr lang="en-US" dirty="0" smtClean="0"/>
              <a:t>ccess </a:t>
            </a:r>
            <a:r>
              <a:rPr lang="en-US" dirty="0"/>
              <a:t>to appropriate computational resources</a:t>
            </a:r>
          </a:p>
          <a:p>
            <a:pPr algn="just"/>
            <a:r>
              <a:rPr lang="en-US" dirty="0"/>
              <a:t>We propose </a:t>
            </a:r>
            <a:r>
              <a:rPr lang="en-US" b="1" dirty="0"/>
              <a:t>Compressive Big Data analytics (CBDA) </a:t>
            </a:r>
            <a:r>
              <a:rPr lang="en-US" dirty="0"/>
              <a:t>to tackle most of these challenges. CBDA allows us to identify critical data features associated with specific traits, track multivariate relations and predict high-order trends in data. We also design </a:t>
            </a:r>
            <a:r>
              <a:rPr lang="en-US" dirty="0" smtClean="0"/>
              <a:t>a HPC pipeline </a:t>
            </a:r>
            <a:r>
              <a:rPr lang="en-US" dirty="0"/>
              <a:t>to evaluate CBDA performance with precipitated time complexity in complex simulated and observed biomedical </a:t>
            </a:r>
            <a:r>
              <a:rPr lang="en-US" dirty="0" smtClean="0"/>
              <a:t>data. The CBDA flowchart is shown in </a:t>
            </a:r>
            <a:r>
              <a:rPr lang="en-US" b="1" dirty="0" smtClean="0"/>
              <a:t>Figure 1</a:t>
            </a:r>
            <a:r>
              <a:rPr lang="en-US" dirty="0" smtClean="0"/>
              <a:t>.</a:t>
            </a:r>
            <a:endParaRPr lang="en-US" dirty="0"/>
          </a:p>
          <a:p>
            <a:r>
              <a:rPr lang="en-US" sz="5000" b="1" dirty="0">
                <a:solidFill>
                  <a:srgbClr val="0066FF"/>
                </a:solidFill>
                <a:latin typeface="Neutra Text-Book Alt"/>
                <a:cs typeface="Neutra Text-Book Alt"/>
              </a:rPr>
              <a:t>Models</a:t>
            </a:r>
          </a:p>
          <a:p>
            <a:pPr algn="just"/>
            <a:r>
              <a:rPr lang="en-US" dirty="0"/>
              <a:t>CBDA is based on an ensemble predictor called </a:t>
            </a:r>
            <a:r>
              <a:rPr lang="en-US" dirty="0" err="1"/>
              <a:t>SuperLearner</a:t>
            </a:r>
            <a:r>
              <a:rPr lang="en-US" dirty="0"/>
              <a:t> (SL) that combines many different pre-defined algorithms into a single predictive model. The </a:t>
            </a:r>
            <a:r>
              <a:rPr lang="en-US" dirty="0" err="1"/>
              <a:t>SuperLearner</a:t>
            </a:r>
            <a:r>
              <a:rPr lang="en-US" dirty="0"/>
              <a:t> function takes the training set pair and returns the predicted values based on the validation data and the weights of each algorithm in final ensemble for further inference, and therefore greatly simplifies the choice of the predictive model(s) to apply to the data. </a:t>
            </a:r>
          </a:p>
          <a:p>
            <a:pPr algn="just"/>
            <a:endParaRPr lang="en-US" sz="1000" dirty="0"/>
          </a:p>
          <a:p>
            <a:pPr algn="just"/>
            <a:r>
              <a:rPr lang="en-US" dirty="0" smtClean="0">
                <a:solidFill>
                  <a:srgbClr val="FF0000"/>
                </a:solidFill>
              </a:rPr>
              <a:t>NOT SURE WE NEED THIS, UNLESS WE SHOW IT IN THE POSTER</a:t>
            </a:r>
          </a:p>
          <a:p>
            <a:pPr algn="just"/>
            <a:r>
              <a:rPr lang="en-US" dirty="0" smtClean="0">
                <a:solidFill>
                  <a:srgbClr val="FF0000"/>
                </a:solidFill>
              </a:rPr>
              <a:t>In </a:t>
            </a:r>
            <a:r>
              <a:rPr lang="en-US" dirty="0">
                <a:solidFill>
                  <a:srgbClr val="FF0000"/>
                </a:solidFill>
              </a:rPr>
              <a:t>CBDA, we also employ False Discovery Rate (FDR) controlled variable selection by implementing the Knockoff (KO) Filter algorithm. KO takes the training set pair and returns a subset of features from selected as most important in explaining for further feature mining and inference.</a:t>
            </a:r>
            <a:endParaRPr lang="en-US" sz="2800" dirty="0">
              <a:solidFill>
                <a:srgbClr val="FF0000"/>
              </a:solidFill>
            </a:endParaRPr>
          </a:p>
          <a:p>
            <a:r>
              <a:rPr lang="en-US" sz="5000" b="1" dirty="0">
                <a:solidFill>
                  <a:srgbClr val="0066FF"/>
                </a:solidFill>
                <a:latin typeface="Neutra Text-Book Alt"/>
                <a:cs typeface="Neutra Text-Book Alt"/>
              </a:rPr>
              <a:t>Datasets</a:t>
            </a:r>
          </a:p>
          <a:p>
            <a:pPr algn="just"/>
            <a:r>
              <a:rPr lang="en-US" dirty="0"/>
              <a:t>We validate the CBDA technique on three independent datasets. The first two, namely the Null and Binomial datasets, are synthetically generated as cases and features for the purpose of testing the protocol and assessing the CBDA performance. For all the Binomial datasets, only 10 features are used to generate the outcome variable. The third case-study represents a real biomedical dataset on Alzheimer’s disease using clinical and neuroimaging </a:t>
            </a:r>
            <a:r>
              <a:rPr lang="en-US" dirty="0" smtClean="0"/>
              <a:t>measures.</a:t>
            </a:r>
          </a:p>
          <a:p>
            <a:r>
              <a:rPr lang="en-US" sz="5000" b="1" dirty="0" smtClean="0">
                <a:solidFill>
                  <a:srgbClr val="0066FF"/>
                </a:solidFill>
                <a:latin typeface="Neutra Text-Book Alt"/>
                <a:cs typeface="Neutra Text-Book Alt"/>
              </a:rPr>
              <a:t>Software/Tools</a:t>
            </a:r>
            <a:endParaRPr lang="en-US" sz="5000" b="1" dirty="0">
              <a:solidFill>
                <a:srgbClr val="0066FF"/>
              </a:solidFill>
              <a:latin typeface="Neutra Text-Book Alt"/>
              <a:cs typeface="Neutra Text-Book Alt"/>
            </a:endParaRPr>
          </a:p>
          <a:p>
            <a:pPr algn="just"/>
            <a:r>
              <a:rPr lang="en-US" dirty="0" smtClean="0"/>
              <a:t>The CBDA protocol is developed in the open source </a:t>
            </a:r>
            <a:r>
              <a:rPr lang="en-US" dirty="0"/>
              <a:t>R </a:t>
            </a:r>
            <a:r>
              <a:rPr lang="en-US" dirty="0" smtClean="0"/>
              <a:t>environment  </a:t>
            </a:r>
            <a:r>
              <a:rPr lang="en-US" dirty="0">
                <a:solidFill>
                  <a:schemeClr val="tx1">
                    <a:lumMod val="95000"/>
                    <a:lumOff val="5000"/>
                  </a:schemeClr>
                </a:solidFill>
              </a:rPr>
              <a:t>(https://www.r-project.org/Licenses</a:t>
            </a:r>
            <a:r>
              <a:rPr lang="en-US" dirty="0" smtClean="0">
                <a:solidFill>
                  <a:schemeClr val="tx1">
                    <a:lumMod val="95000"/>
                    <a:lumOff val="5000"/>
                  </a:schemeClr>
                </a:solidFill>
              </a:rPr>
              <a:t>/).</a:t>
            </a:r>
          </a:p>
          <a:p>
            <a:pPr algn="just"/>
            <a:r>
              <a:rPr lang="en-US" dirty="0" smtClean="0"/>
              <a:t>The CBDA R package R1.0.0 is now </a:t>
            </a:r>
            <a:r>
              <a:rPr lang="en-US" dirty="0"/>
              <a:t>available on CRAN (https://CRAN.R-project.org/package=CBDA </a:t>
            </a:r>
            <a:r>
              <a:rPr lang="en-US" dirty="0" smtClean="0"/>
              <a:t>). </a:t>
            </a:r>
          </a:p>
          <a:p>
            <a:pPr algn="just"/>
            <a:r>
              <a:rPr lang="en-US" dirty="0" smtClean="0"/>
              <a:t>Production runs and validation </a:t>
            </a:r>
            <a:r>
              <a:rPr lang="en-US" dirty="0"/>
              <a:t>of </a:t>
            </a:r>
            <a:r>
              <a:rPr lang="en-US" dirty="0" smtClean="0"/>
              <a:t>the CBDA protocol uses the open source workflow </a:t>
            </a:r>
            <a:r>
              <a:rPr lang="en-US" dirty="0"/>
              <a:t>application LONI pipeline (http://pipeline.loni.usc.edu/). </a:t>
            </a:r>
          </a:p>
          <a:p>
            <a:pPr marL="342900" indent="-342900" algn="l">
              <a:buFont typeface="Courier New" panose="02070309020205020404" pitchFamily="49" charset="0"/>
              <a:buChar char="o"/>
            </a:pPr>
            <a:endParaRPr lang="en-US" sz="2800" dirty="0">
              <a:solidFill>
                <a:schemeClr val="tx1"/>
              </a:solidFill>
            </a:endParaRPr>
          </a:p>
        </p:txBody>
      </p:sp>
      <p:graphicFrame>
        <p:nvGraphicFramePr>
          <p:cNvPr id="37" name="表格 36"/>
          <p:cNvGraphicFramePr/>
          <p:nvPr>
            <p:extLst>
              <p:ext uri="{D42A27DB-BD31-4B8C-83A1-F6EECF244321}">
                <p14:modId xmlns:p14="http://schemas.microsoft.com/office/powerpoint/2010/main" val="1745017540"/>
              </p:ext>
            </p:extLst>
          </p:nvPr>
        </p:nvGraphicFramePr>
        <p:xfrm>
          <a:off x="31198820" y="20088225"/>
          <a:ext cx="6150610" cy="5248275"/>
        </p:xfrm>
        <a:graphic>
          <a:graphicData uri="http://schemas.openxmlformats.org/drawingml/2006/table">
            <a:tbl>
              <a:tblPr firstRow="1" bandRow="1">
                <a:tableStyleId>{5940675A-B579-460E-94D1-54222C63F5DA}</a:tableStyleId>
              </a:tblPr>
              <a:tblGrid>
                <a:gridCol w="2096770">
                  <a:extLst>
                    <a:ext uri="{9D8B030D-6E8A-4147-A177-3AD203B41FA5}">
                      <a16:colId xmlns:a16="http://schemas.microsoft.com/office/drawing/2014/main" val="20000"/>
                    </a:ext>
                  </a:extLst>
                </a:gridCol>
                <a:gridCol w="897890">
                  <a:extLst>
                    <a:ext uri="{9D8B030D-6E8A-4147-A177-3AD203B41FA5}">
                      <a16:colId xmlns:a16="http://schemas.microsoft.com/office/drawing/2014/main" val="20001"/>
                    </a:ext>
                  </a:extLst>
                </a:gridCol>
                <a:gridCol w="1189990">
                  <a:extLst>
                    <a:ext uri="{9D8B030D-6E8A-4147-A177-3AD203B41FA5}">
                      <a16:colId xmlns:a16="http://schemas.microsoft.com/office/drawing/2014/main" val="20002"/>
                    </a:ext>
                  </a:extLst>
                </a:gridCol>
                <a:gridCol w="1965960">
                  <a:extLst>
                    <a:ext uri="{9D8B030D-6E8A-4147-A177-3AD203B41FA5}">
                      <a16:colId xmlns:a16="http://schemas.microsoft.com/office/drawing/2014/main" val="20003"/>
                    </a:ext>
                  </a:extLst>
                </a:gridCol>
              </a:tblGrid>
              <a:tr h="356870">
                <a:tc>
                  <a:txBody>
                    <a:bodyPr/>
                    <a:lstStyle/>
                    <a:p>
                      <a:pPr indent="0" algn="ctr">
                        <a:buNone/>
                      </a:pPr>
                      <a:r>
                        <a:rPr lang="en-US" sz="2000" b="1">
                          <a:solidFill>
                            <a:srgbClr val="000000"/>
                          </a:solidFill>
                          <a:latin typeface="Arial" panose="020B0604020202020204" pitchFamily="34" charset="0"/>
                          <a:cs typeface="Arial" panose="020B0604020202020204" pitchFamily="34" charset="0"/>
                        </a:rPr>
                        <a:t> </a:t>
                      </a:r>
                      <a:endParaRPr lang="en-US" altLang="en-US" sz="2000" b="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2700" cap="flat" cmpd="sng">
                      <a:solidFill>
                        <a:srgbClr val="95B3D7"/>
                      </a:solidFill>
                      <a:prstDash val="solid"/>
                      <a:headEnd type="none" w="med" len="med"/>
                      <a:tailEnd type="none" w="med" len="med"/>
                    </a:lnB>
                    <a:lnTlToBr>
                      <a:noFill/>
                    </a:lnTlToBr>
                    <a:lnBlToTr>
                      <a:noFill/>
                    </a:lnBlToTr>
                    <a:noFill/>
                  </a:tcPr>
                </a:tc>
                <a:tc gridSpan="3">
                  <a:txBody>
                    <a:bodyPr/>
                    <a:lstStyle/>
                    <a:p>
                      <a:pPr indent="0" algn="ctr">
                        <a:buNone/>
                      </a:pPr>
                      <a:r>
                        <a:rPr lang="en-US" sz="2000" b="1">
                          <a:solidFill>
                            <a:srgbClr val="000000"/>
                          </a:solidFill>
                          <a:latin typeface="Arial" panose="020B0604020202020204" pitchFamily="34" charset="0"/>
                          <a:cs typeface="Arial" panose="020B0604020202020204" pitchFamily="34" charset="0"/>
                        </a:rPr>
                        <a:t>Reference</a:t>
                      </a:r>
                      <a:endParaRPr lang="en-US" altLang="en-US" sz="2000" b="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2700" cap="flat" cmpd="sng">
                      <a:solidFill>
                        <a:srgbClr val="95B3D7"/>
                      </a:solidFill>
                      <a:prstDash val="solid"/>
                      <a:headEnd type="none" w="med" len="med"/>
                      <a:tailEnd type="none" w="med" len="med"/>
                    </a:lnB>
                    <a:lnTlToBr>
                      <a:noFill/>
                    </a:lnTlToBr>
                    <a:lnBlToTr>
                      <a:noFill/>
                    </a:lnBlToTr>
                    <a:noFill/>
                  </a:tcPr>
                </a:tc>
                <a:tc hMerge="1">
                  <a:txBody>
                    <a:bodyPr/>
                    <a:lstStyle/>
                    <a:p>
                      <a:endParaRPr lang="zh-CN"/>
                    </a:p>
                  </a:txBody>
                  <a:tcPr>
                    <a:lnT cap="flat">
                      <a:noFill/>
                    </a:lnT>
                    <a:lnB w="12700" cap="flat" cmpd="sng">
                      <a:solidFill>
                        <a:srgbClr val="95B3D7"/>
                      </a:solidFill>
                      <a:prstDash val="solid"/>
                      <a:headEnd type="none" w="med" len="med"/>
                      <a:tailEnd type="none" w="med" len="med"/>
                    </a:lnB>
                  </a:tcPr>
                </a:tc>
                <a:tc hMerge="1">
                  <a:txBody>
                    <a:bodyPr/>
                    <a:lstStyle/>
                    <a:p>
                      <a:endParaRPr lang="zh-CN"/>
                    </a:p>
                  </a:txBody>
                  <a:tcPr>
                    <a:lnR cap="flat">
                      <a:noFill/>
                    </a:lnR>
                    <a:lnT cap="flat">
                      <a:noFill/>
                    </a:lnT>
                    <a:lnB w="12700" cap="flat" cmpd="sng">
                      <a:solidFill>
                        <a:srgbClr val="95B3D7"/>
                      </a:solidFill>
                      <a:prstDash val="solid"/>
                      <a:headEnd type="none" w="med" len="med"/>
                      <a:tailEnd type="none" w="med" len="med"/>
                    </a:lnB>
                  </a:tcPr>
                </a:tc>
                <a:extLst>
                  <a:ext uri="{0D108BD9-81ED-4DB2-BD59-A6C34878D82A}">
                    <a16:rowId xmlns:a16="http://schemas.microsoft.com/office/drawing/2014/main" val="10000"/>
                  </a:ext>
                </a:extLst>
              </a:tr>
              <a:tr h="334010">
                <a:tc>
                  <a:txBody>
                    <a:bodyPr/>
                    <a:lstStyle/>
                    <a:p>
                      <a:pPr indent="0" algn="ctr">
                        <a:buNone/>
                      </a:pPr>
                      <a:r>
                        <a:rPr lang="en-US" sz="2000" b="1">
                          <a:solidFill>
                            <a:srgbClr val="000000"/>
                          </a:solidFill>
                          <a:latin typeface="Arial" panose="020B0604020202020204" pitchFamily="34" charset="0"/>
                          <a:cs typeface="Arial" panose="020B0604020202020204" pitchFamily="34" charset="0"/>
                        </a:rPr>
                        <a:t>Prediction</a:t>
                      </a:r>
                      <a:endParaRPr lang="en-US" altLang="en-US" sz="2000" b="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w="12700" cap="flat" cmpd="sng">
                      <a:solidFill>
                        <a:srgbClr val="95B3D7"/>
                      </a:solidFill>
                      <a:prstDash val="solid"/>
                      <a:headEnd type="none" w="med" len="med"/>
                      <a:tailEnd type="none" w="med" len="med"/>
                    </a:lnT>
                    <a:lnB cap="flat">
                      <a:noFill/>
                    </a:lnB>
                    <a:lnTlToBr>
                      <a:noFill/>
                    </a:lnTlToBr>
                    <a:lnBlToTr>
                      <a:noFill/>
                    </a:lnBlToTr>
                    <a:solidFill>
                      <a:srgbClr val="DBE5F1"/>
                    </a:solidFill>
                  </a:tcPr>
                </a:tc>
                <a:tc>
                  <a:txBody>
                    <a:bodyPr/>
                    <a:lstStyle/>
                    <a:p>
                      <a:pPr indent="0" algn="ctr">
                        <a:buNone/>
                      </a:pPr>
                      <a:r>
                        <a:rPr lang="en-US" sz="2000" b="1">
                          <a:solidFill>
                            <a:srgbClr val="000000"/>
                          </a:solidFill>
                          <a:latin typeface="Arial" panose="020B0604020202020204" pitchFamily="34" charset="0"/>
                          <a:cs typeface="Arial" panose="020B0604020202020204" pitchFamily="34" charset="0"/>
                        </a:rPr>
                        <a:t>AD</a:t>
                      </a:r>
                      <a:endParaRPr lang="en-US" altLang="en-US" sz="2000" b="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w="12700" cap="flat" cmpd="sng">
                      <a:solidFill>
                        <a:srgbClr val="95B3D7"/>
                      </a:solidFill>
                      <a:prstDash val="solid"/>
                      <a:headEnd type="none" w="med" len="med"/>
                      <a:tailEnd type="none" w="med" len="med"/>
                    </a:lnT>
                    <a:lnB cap="flat">
                      <a:noFill/>
                    </a:lnB>
                    <a:lnTlToBr>
                      <a:noFill/>
                    </a:lnTlToBr>
                    <a:lnBlToTr>
                      <a:noFill/>
                    </a:lnBlToTr>
                    <a:solidFill>
                      <a:srgbClr val="DBE5F1"/>
                    </a:solidFill>
                  </a:tcPr>
                </a:tc>
                <a:tc>
                  <a:txBody>
                    <a:bodyPr/>
                    <a:lstStyle/>
                    <a:p>
                      <a:pPr indent="0" algn="ctr">
                        <a:buNone/>
                      </a:pPr>
                      <a:r>
                        <a:rPr lang="en-US" sz="2000" b="1">
                          <a:solidFill>
                            <a:srgbClr val="000000"/>
                          </a:solidFill>
                          <a:latin typeface="Arial" panose="020B0604020202020204" pitchFamily="34" charset="0"/>
                          <a:cs typeface="Arial" panose="020B0604020202020204" pitchFamily="34" charset="0"/>
                        </a:rPr>
                        <a:t>MCI</a:t>
                      </a:r>
                      <a:endParaRPr lang="en-US" altLang="en-US" sz="2000" b="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w="12700" cap="flat" cmpd="sng">
                      <a:solidFill>
                        <a:srgbClr val="95B3D7"/>
                      </a:solidFill>
                      <a:prstDash val="solid"/>
                      <a:headEnd type="none" w="med" len="med"/>
                      <a:tailEnd type="none" w="med" len="med"/>
                    </a:lnT>
                    <a:lnB cap="flat">
                      <a:noFill/>
                    </a:lnB>
                    <a:lnTlToBr>
                      <a:noFill/>
                    </a:lnTlToBr>
                    <a:lnBlToTr>
                      <a:noFill/>
                    </a:lnBlToTr>
                    <a:solidFill>
                      <a:srgbClr val="DBE5F1"/>
                    </a:solidFill>
                  </a:tcPr>
                </a:tc>
                <a:tc>
                  <a:txBody>
                    <a:bodyPr/>
                    <a:lstStyle/>
                    <a:p>
                      <a:pPr indent="0" algn="ctr">
                        <a:buNone/>
                      </a:pPr>
                      <a:r>
                        <a:rPr lang="en-US" sz="2000" b="1">
                          <a:solidFill>
                            <a:srgbClr val="000000"/>
                          </a:solidFill>
                          <a:latin typeface="Arial" panose="020B0604020202020204" pitchFamily="34" charset="0"/>
                          <a:cs typeface="Arial" panose="020B0604020202020204" pitchFamily="34" charset="0"/>
                        </a:rPr>
                        <a:t>Normal</a:t>
                      </a:r>
                      <a:endParaRPr lang="en-US" altLang="en-US" sz="2000" b="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cap="flat">
                      <a:noFill/>
                    </a:lnR>
                    <a:lnT w="12700" cap="flat" cmpd="sng">
                      <a:solidFill>
                        <a:srgbClr val="95B3D7"/>
                      </a:solidFill>
                      <a:prstDash val="solid"/>
                      <a:headEnd type="none" w="med" len="med"/>
                      <a:tailEnd type="none" w="med" len="med"/>
                    </a:lnT>
                    <a:lnB cap="flat">
                      <a:noFill/>
                    </a:lnB>
                    <a:lnTlToBr>
                      <a:noFill/>
                    </a:lnTlToBr>
                    <a:lnBlToTr>
                      <a:noFill/>
                    </a:lnBlToTr>
                    <a:solidFill>
                      <a:srgbClr val="DBE5F1"/>
                    </a:solidFill>
                  </a:tcPr>
                </a:tc>
                <a:extLst>
                  <a:ext uri="{0D108BD9-81ED-4DB2-BD59-A6C34878D82A}">
                    <a16:rowId xmlns:a16="http://schemas.microsoft.com/office/drawing/2014/main" val="10001"/>
                  </a:ext>
                </a:extLst>
              </a:tr>
              <a:tr h="332740">
                <a:tc>
                  <a:txBody>
                    <a:bodyPr/>
                    <a:lstStyle/>
                    <a:p>
                      <a:pPr indent="0" algn="ctr">
                        <a:buNone/>
                      </a:pPr>
                      <a:r>
                        <a:rPr lang="en-US" sz="2000" b="1" i="1">
                          <a:solidFill>
                            <a:srgbClr val="000000"/>
                          </a:solidFill>
                          <a:latin typeface="Arial" panose="020B0604020202020204" pitchFamily="34" charset="0"/>
                          <a:cs typeface="Arial" panose="020B0604020202020204" pitchFamily="34" charset="0"/>
                        </a:rPr>
                        <a:t>AD</a:t>
                      </a:r>
                      <a:endParaRPr lang="en-US" altLang="en-US" sz="2000" b="1" i="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Arial" panose="020B0604020202020204" pitchFamily="34" charset="0"/>
                          <a:cs typeface="Arial" panose="020B0604020202020204" pitchFamily="34" charset="0"/>
                        </a:rPr>
                        <a:t>69</a:t>
                      </a:r>
                      <a:endParaRPr lang="en-US" altLang="en-US" sz="2000" b="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Arial" panose="020B0604020202020204" pitchFamily="34" charset="0"/>
                          <a:cs typeface="Arial" panose="020B0604020202020204" pitchFamily="34" charset="0"/>
                        </a:rPr>
                        <a:t>17</a:t>
                      </a:r>
                      <a:endParaRPr lang="en-US" altLang="en-US" sz="2000" b="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Arial" panose="020B0604020202020204" pitchFamily="34" charset="0"/>
                          <a:cs typeface="Arial" panose="020B0604020202020204" pitchFamily="34" charset="0"/>
                        </a:rPr>
                        <a:t>1</a:t>
                      </a:r>
                      <a:endParaRPr lang="en-US" altLang="en-US" sz="2000" b="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476250">
                <a:tc>
                  <a:txBody>
                    <a:bodyPr/>
                    <a:lstStyle/>
                    <a:p>
                      <a:pPr indent="0" algn="ctr">
                        <a:buNone/>
                      </a:pPr>
                      <a:r>
                        <a:rPr lang="en-US" sz="2000" b="1" i="1">
                          <a:solidFill>
                            <a:srgbClr val="000000"/>
                          </a:solidFill>
                          <a:latin typeface="Arial" panose="020B0604020202020204" pitchFamily="34" charset="0"/>
                          <a:cs typeface="Arial" panose="020B0604020202020204" pitchFamily="34" charset="0"/>
                        </a:rPr>
                        <a:t>MCI</a:t>
                      </a:r>
                      <a:endParaRPr lang="en-US" altLang="en-US" sz="2000" b="1" i="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solidFill>
                      <a:srgbClr val="DBE5F1"/>
                    </a:solidFill>
                  </a:tcPr>
                </a:tc>
                <a:tc>
                  <a:txBody>
                    <a:bodyPr/>
                    <a:lstStyle/>
                    <a:p>
                      <a:pPr indent="0" algn="ctr">
                        <a:buNone/>
                      </a:pPr>
                      <a:r>
                        <a:rPr lang="en-US" sz="2000" b="0">
                          <a:solidFill>
                            <a:srgbClr val="000000"/>
                          </a:solidFill>
                          <a:latin typeface="Arial" panose="020B0604020202020204" pitchFamily="34" charset="0"/>
                          <a:cs typeface="Arial" panose="020B0604020202020204" pitchFamily="34" charset="0"/>
                        </a:rPr>
                        <a:t>12</a:t>
                      </a:r>
                      <a:endParaRPr lang="en-US" altLang="en-US" sz="2000" b="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solidFill>
                      <a:srgbClr val="DBE5F1"/>
                    </a:solidFill>
                  </a:tcPr>
                </a:tc>
                <a:tc>
                  <a:txBody>
                    <a:bodyPr/>
                    <a:lstStyle/>
                    <a:p>
                      <a:pPr indent="0" algn="ctr">
                        <a:buNone/>
                      </a:pPr>
                      <a:r>
                        <a:rPr lang="en-US" sz="2000" b="0">
                          <a:solidFill>
                            <a:srgbClr val="000000"/>
                          </a:solidFill>
                          <a:latin typeface="Arial" panose="020B0604020202020204" pitchFamily="34" charset="0"/>
                          <a:cs typeface="Arial" panose="020B0604020202020204" pitchFamily="34" charset="0"/>
                        </a:rPr>
                        <a:t>243</a:t>
                      </a:r>
                      <a:endParaRPr lang="en-US" altLang="en-US" sz="2000" b="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solidFill>
                      <a:srgbClr val="DBE5F1"/>
                    </a:solidFill>
                  </a:tcPr>
                </a:tc>
                <a:tc>
                  <a:txBody>
                    <a:bodyPr/>
                    <a:lstStyle/>
                    <a:p>
                      <a:pPr indent="0" algn="ctr">
                        <a:buNone/>
                      </a:pPr>
                      <a:r>
                        <a:rPr lang="en-US" sz="2000" b="0">
                          <a:solidFill>
                            <a:srgbClr val="000000"/>
                          </a:solidFill>
                          <a:latin typeface="Arial" panose="020B0604020202020204" pitchFamily="34" charset="0"/>
                          <a:cs typeface="Arial" panose="020B0604020202020204" pitchFamily="34" charset="0"/>
                        </a:rPr>
                        <a:t>8</a:t>
                      </a:r>
                      <a:endParaRPr lang="en-US" altLang="en-US" sz="2000" b="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cap="flat">
                      <a:noFill/>
                    </a:lnR>
                    <a:lnT cap="flat">
                      <a:noFill/>
                    </a:lnT>
                    <a:lnB cap="flat">
                      <a:noFill/>
                    </a:lnB>
                    <a:lnTlToBr>
                      <a:noFill/>
                    </a:lnTlToBr>
                    <a:lnBlToTr>
                      <a:noFill/>
                    </a:lnBlToTr>
                    <a:solidFill>
                      <a:srgbClr val="DBE5F1"/>
                    </a:solidFill>
                  </a:tcPr>
                </a:tc>
                <a:extLst>
                  <a:ext uri="{0D108BD9-81ED-4DB2-BD59-A6C34878D82A}">
                    <a16:rowId xmlns:a16="http://schemas.microsoft.com/office/drawing/2014/main" val="10003"/>
                  </a:ext>
                </a:extLst>
              </a:tr>
              <a:tr h="475615">
                <a:tc>
                  <a:txBody>
                    <a:bodyPr/>
                    <a:lstStyle/>
                    <a:p>
                      <a:pPr indent="0" algn="ctr">
                        <a:buNone/>
                      </a:pPr>
                      <a:r>
                        <a:rPr lang="en-US" sz="2000" b="1" i="1">
                          <a:solidFill>
                            <a:srgbClr val="000000"/>
                          </a:solidFill>
                          <a:latin typeface="Arial" panose="020B0604020202020204" pitchFamily="34" charset="0"/>
                          <a:cs typeface="Arial" panose="020B0604020202020204" pitchFamily="34" charset="0"/>
                        </a:rPr>
                        <a:t>Normal</a:t>
                      </a:r>
                      <a:endParaRPr lang="en-US" altLang="en-US" sz="2000" b="1" i="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Arial" panose="020B0604020202020204" pitchFamily="34" charset="0"/>
                          <a:cs typeface="Arial" panose="020B0604020202020204" pitchFamily="34" charset="0"/>
                        </a:rPr>
                        <a:t>0</a:t>
                      </a:r>
                      <a:endParaRPr lang="en-US" altLang="en-US" sz="2000" b="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Arial" panose="020B0604020202020204" pitchFamily="34" charset="0"/>
                          <a:cs typeface="Arial" panose="020B0604020202020204" pitchFamily="34" charset="0"/>
                        </a:rPr>
                        <a:t>9</a:t>
                      </a:r>
                      <a:endParaRPr lang="en-US" altLang="en-US" sz="2000" b="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2000" b="0" dirty="0">
                          <a:solidFill>
                            <a:srgbClr val="000000"/>
                          </a:solidFill>
                          <a:latin typeface="Arial" panose="020B0604020202020204" pitchFamily="34" charset="0"/>
                          <a:cs typeface="Arial" panose="020B0604020202020204" pitchFamily="34" charset="0"/>
                        </a:rPr>
                        <a:t>140</a:t>
                      </a:r>
                      <a:endParaRPr lang="en-US" altLang="en-US" sz="20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33375">
                <a:tc gridSpan="4">
                  <a:txBody>
                    <a:bodyPr/>
                    <a:lstStyle/>
                    <a:p>
                      <a:pPr indent="0" algn="ctr">
                        <a:buNone/>
                      </a:pPr>
                      <a:r>
                        <a:rPr lang="en-US" sz="2000" b="1">
                          <a:solidFill>
                            <a:srgbClr val="000000"/>
                          </a:solidFill>
                          <a:latin typeface="Arial" panose="020B0604020202020204" pitchFamily="34" charset="0"/>
                          <a:cs typeface="Arial" panose="020B0604020202020204" pitchFamily="34" charset="0"/>
                        </a:rPr>
                        <a:t>Overall Statistics</a:t>
                      </a:r>
                      <a:endParaRPr lang="en-US" altLang="en-US" sz="2000" b="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cap="flat">
                      <a:noFill/>
                    </a:lnR>
                    <a:lnT cap="flat">
                      <a:noFill/>
                    </a:lnT>
                    <a:lnB cap="flat">
                      <a:noFill/>
                    </a:lnB>
                    <a:lnTlToBr>
                      <a:noFill/>
                    </a:lnTlToBr>
                    <a:lnBlToTr>
                      <a:noFill/>
                    </a:lnBlToTr>
                    <a:solidFill>
                      <a:srgbClr val="DBE5F1"/>
                    </a:solidFill>
                  </a:tcPr>
                </a:tc>
                <a:tc hMerge="1">
                  <a:txBody>
                    <a:bodyPr/>
                    <a:lstStyle/>
                    <a:p>
                      <a:endParaRPr lang="zh-CN"/>
                    </a:p>
                  </a:txBody>
                  <a:tcPr>
                    <a:lnT cap="flat">
                      <a:noFill/>
                    </a:lnT>
                    <a:lnB cap="flat">
                      <a:noFill/>
                    </a:lnB>
                  </a:tcPr>
                </a:tc>
                <a:tc hMerge="1">
                  <a:txBody>
                    <a:bodyPr/>
                    <a:lstStyle/>
                    <a:p>
                      <a:endParaRPr lang="zh-CN"/>
                    </a:p>
                  </a:txBody>
                  <a:tcPr>
                    <a:lnT cap="flat">
                      <a:noFill/>
                    </a:lnT>
                    <a:lnB cap="flat">
                      <a:noFill/>
                    </a:lnB>
                  </a:tcPr>
                </a:tc>
                <a:tc hMerge="1">
                  <a:txBody>
                    <a:bodyPr/>
                    <a:lstStyle/>
                    <a:p>
                      <a:endParaRPr lang="zh-CN"/>
                    </a:p>
                  </a:txBody>
                  <a:tcPr>
                    <a:lnR cap="flat">
                      <a:noFill/>
                    </a:lnR>
                    <a:lnT cap="flat">
                      <a:noFill/>
                    </a:lnT>
                    <a:lnB cap="flat">
                      <a:noFill/>
                    </a:lnB>
                  </a:tcPr>
                </a:tc>
                <a:extLst>
                  <a:ext uri="{0D108BD9-81ED-4DB2-BD59-A6C34878D82A}">
                    <a16:rowId xmlns:a16="http://schemas.microsoft.com/office/drawing/2014/main" val="10005"/>
                  </a:ext>
                </a:extLst>
              </a:tr>
              <a:tr h="566420">
                <a:tc>
                  <a:txBody>
                    <a:bodyPr/>
                    <a:lstStyle/>
                    <a:p>
                      <a:pPr indent="0" algn="ctr">
                        <a:buNone/>
                      </a:pPr>
                      <a:r>
                        <a:rPr lang="en-US" sz="2000" b="1" i="1">
                          <a:solidFill>
                            <a:srgbClr val="000000"/>
                          </a:solidFill>
                          <a:latin typeface="Arial" panose="020B0604020202020204" pitchFamily="34" charset="0"/>
                          <a:cs typeface="Arial" panose="020B0604020202020204" pitchFamily="34" charset="0"/>
                        </a:rPr>
                        <a:t>Accuracy</a:t>
                      </a:r>
                      <a:endParaRPr lang="en-US" altLang="en-US" sz="2000" b="1" i="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noFill/>
                  </a:tcPr>
                </a:tc>
                <a:tc gridSpan="3">
                  <a:txBody>
                    <a:bodyPr/>
                    <a:lstStyle/>
                    <a:p>
                      <a:pPr indent="0" algn="ctr">
                        <a:buNone/>
                      </a:pPr>
                      <a:r>
                        <a:rPr lang="en-US" sz="2000" b="0" dirty="0">
                          <a:solidFill>
                            <a:srgbClr val="000000"/>
                          </a:solidFill>
                          <a:latin typeface="Arial" panose="020B0604020202020204" pitchFamily="34" charset="0"/>
                          <a:cs typeface="Arial" panose="020B0604020202020204" pitchFamily="34" charset="0"/>
                        </a:rPr>
                        <a:t>0.9058 [ 95% CI = (0.8767, 0.93)]</a:t>
                      </a:r>
                      <a:endParaRPr lang="en-US" altLang="en-US" sz="20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cap="flat">
                      <a:noFill/>
                    </a:lnR>
                    <a:lnT cap="flat">
                      <a:noFill/>
                    </a:lnT>
                    <a:lnB cap="flat">
                      <a:noFill/>
                    </a:lnB>
                    <a:lnTlToBr>
                      <a:noFill/>
                    </a:lnTlToBr>
                    <a:lnBlToTr>
                      <a:noFill/>
                    </a:lnBlToTr>
                    <a:noFill/>
                  </a:tcPr>
                </a:tc>
                <a:tc hMerge="1">
                  <a:txBody>
                    <a:bodyPr/>
                    <a:lstStyle/>
                    <a:p>
                      <a:endParaRPr lang="zh-CN"/>
                    </a:p>
                  </a:txBody>
                  <a:tcPr>
                    <a:lnT cap="flat">
                      <a:noFill/>
                    </a:lnT>
                    <a:lnB cap="flat">
                      <a:noFill/>
                    </a:lnB>
                  </a:tcPr>
                </a:tc>
                <a:tc hMerge="1">
                  <a:txBody>
                    <a:bodyPr/>
                    <a:lstStyle/>
                    <a:p>
                      <a:endParaRPr lang="zh-CN"/>
                    </a:p>
                  </a:txBody>
                  <a:tcPr>
                    <a:lnR cap="flat">
                      <a:noFill/>
                    </a:lnR>
                    <a:lnT cap="flat">
                      <a:noFill/>
                    </a:lnT>
                    <a:lnB cap="flat">
                      <a:noFill/>
                    </a:lnB>
                  </a:tcPr>
                </a:tc>
                <a:extLst>
                  <a:ext uri="{0D108BD9-81ED-4DB2-BD59-A6C34878D82A}">
                    <a16:rowId xmlns:a16="http://schemas.microsoft.com/office/drawing/2014/main" val="10006"/>
                  </a:ext>
                </a:extLst>
              </a:tr>
              <a:tr h="566420">
                <a:tc>
                  <a:txBody>
                    <a:bodyPr/>
                    <a:lstStyle/>
                    <a:p>
                      <a:pPr indent="0" algn="ctr">
                        <a:buNone/>
                      </a:pPr>
                      <a:r>
                        <a:rPr lang="en-US" sz="2000" b="1" i="1">
                          <a:solidFill>
                            <a:srgbClr val="000000"/>
                          </a:solidFill>
                          <a:latin typeface="Arial" panose="020B0604020202020204" pitchFamily="34" charset="0"/>
                          <a:cs typeface="Arial" panose="020B0604020202020204" pitchFamily="34" charset="0"/>
                        </a:rPr>
                        <a:t>No Information Rate</a:t>
                      </a:r>
                      <a:endParaRPr lang="en-US" altLang="en-US" sz="2000" b="1" i="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solidFill>
                      <a:srgbClr val="DBE5F1"/>
                    </a:solidFill>
                  </a:tcPr>
                </a:tc>
                <a:tc gridSpan="3">
                  <a:txBody>
                    <a:bodyPr/>
                    <a:lstStyle/>
                    <a:p>
                      <a:pPr indent="0" algn="ctr">
                        <a:buNone/>
                      </a:pPr>
                      <a:r>
                        <a:rPr lang="en-US" sz="2000" b="0">
                          <a:solidFill>
                            <a:srgbClr val="000000"/>
                          </a:solidFill>
                          <a:latin typeface="Arial" panose="020B0604020202020204" pitchFamily="34" charset="0"/>
                          <a:cs typeface="Arial" panose="020B0604020202020204" pitchFamily="34" charset="0"/>
                        </a:rPr>
                        <a:t>0.5391</a:t>
                      </a:r>
                      <a:endParaRPr lang="en-US" altLang="en-US" sz="2000" b="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cap="flat">
                      <a:noFill/>
                    </a:lnR>
                    <a:lnT cap="flat">
                      <a:noFill/>
                    </a:lnT>
                    <a:lnB cap="flat">
                      <a:noFill/>
                    </a:lnB>
                    <a:lnTlToBr>
                      <a:noFill/>
                    </a:lnTlToBr>
                    <a:lnBlToTr>
                      <a:noFill/>
                    </a:lnBlToTr>
                    <a:solidFill>
                      <a:srgbClr val="DBE5F1"/>
                    </a:solidFill>
                  </a:tcPr>
                </a:tc>
                <a:tc hMerge="1">
                  <a:txBody>
                    <a:bodyPr/>
                    <a:lstStyle/>
                    <a:p>
                      <a:endParaRPr lang="zh-CN"/>
                    </a:p>
                  </a:txBody>
                  <a:tcPr>
                    <a:lnT cap="flat">
                      <a:noFill/>
                    </a:lnT>
                    <a:lnB cap="flat">
                      <a:noFill/>
                    </a:lnB>
                  </a:tcPr>
                </a:tc>
                <a:tc hMerge="1">
                  <a:txBody>
                    <a:bodyPr/>
                    <a:lstStyle/>
                    <a:p>
                      <a:endParaRPr lang="zh-CN"/>
                    </a:p>
                  </a:txBody>
                  <a:tcPr>
                    <a:lnR cap="flat">
                      <a:noFill/>
                    </a:lnR>
                    <a:lnT cap="flat">
                      <a:noFill/>
                    </a:lnT>
                    <a:lnB cap="flat">
                      <a:noFill/>
                    </a:lnB>
                  </a:tcPr>
                </a:tc>
                <a:extLst>
                  <a:ext uri="{0D108BD9-81ED-4DB2-BD59-A6C34878D82A}">
                    <a16:rowId xmlns:a16="http://schemas.microsoft.com/office/drawing/2014/main" val="10007"/>
                  </a:ext>
                </a:extLst>
              </a:tr>
              <a:tr h="609600">
                <a:tc>
                  <a:txBody>
                    <a:bodyPr/>
                    <a:lstStyle/>
                    <a:p>
                      <a:pPr indent="0" algn="ctr">
                        <a:buNone/>
                      </a:pPr>
                      <a:r>
                        <a:rPr lang="en-US" sz="2000" b="1" i="1">
                          <a:solidFill>
                            <a:srgbClr val="000000"/>
                          </a:solidFill>
                          <a:latin typeface="Arial" panose="020B0604020202020204" pitchFamily="34" charset="0"/>
                          <a:cs typeface="Arial" panose="020B0604020202020204" pitchFamily="34" charset="0"/>
                        </a:rPr>
                        <a:t>P-Value</a:t>
                      </a:r>
                      <a:r>
                        <a:rPr lang="en-US" sz="2000" b="1">
                          <a:solidFill>
                            <a:srgbClr val="000000"/>
                          </a:solidFill>
                          <a:latin typeface="Arial" panose="020B0604020202020204" pitchFamily="34" charset="0"/>
                          <a:cs typeface="Arial" panose="020B0604020202020204" pitchFamily="34" charset="0"/>
                        </a:rPr>
                        <a:t> [Acc &gt; NIR]</a:t>
                      </a:r>
                      <a:endParaRPr lang="en-US" altLang="en-US" sz="2000" b="1" i="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noFill/>
                  </a:tcPr>
                </a:tc>
                <a:tc gridSpan="3">
                  <a:txBody>
                    <a:bodyPr/>
                    <a:lstStyle/>
                    <a:p>
                      <a:pPr indent="0" algn="ctr">
                        <a:buNone/>
                      </a:pPr>
                      <a:r>
                        <a:rPr lang="en-US" sz="2000" b="0">
                          <a:solidFill>
                            <a:srgbClr val="000000"/>
                          </a:solidFill>
                          <a:latin typeface="Arial" panose="020B0604020202020204" pitchFamily="34" charset="0"/>
                          <a:cs typeface="Arial" panose="020B0604020202020204" pitchFamily="34" charset="0"/>
                        </a:rPr>
                        <a:t>&lt;2e-16</a:t>
                      </a:r>
                      <a:endParaRPr lang="en-US" altLang="en-US" sz="2000" b="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cap="flat">
                      <a:noFill/>
                    </a:lnR>
                    <a:lnT cap="flat">
                      <a:noFill/>
                    </a:lnT>
                    <a:lnB cap="flat">
                      <a:noFill/>
                    </a:lnB>
                    <a:lnTlToBr>
                      <a:noFill/>
                    </a:lnTlToBr>
                    <a:lnBlToTr>
                      <a:noFill/>
                    </a:lnBlToTr>
                    <a:noFill/>
                  </a:tcPr>
                </a:tc>
                <a:tc hMerge="1">
                  <a:txBody>
                    <a:bodyPr/>
                    <a:lstStyle/>
                    <a:p>
                      <a:endParaRPr lang="zh-CN"/>
                    </a:p>
                  </a:txBody>
                  <a:tcPr>
                    <a:lnT cap="flat">
                      <a:noFill/>
                    </a:lnT>
                    <a:lnB cap="flat">
                      <a:noFill/>
                    </a:lnB>
                  </a:tcPr>
                </a:tc>
                <a:tc hMerge="1">
                  <a:txBody>
                    <a:bodyPr/>
                    <a:lstStyle/>
                    <a:p>
                      <a:endParaRPr lang="zh-CN"/>
                    </a:p>
                  </a:txBody>
                  <a:tcPr>
                    <a:lnR cap="flat">
                      <a:noFill/>
                    </a:lnR>
                    <a:lnT cap="flat">
                      <a:noFill/>
                    </a:lnT>
                    <a:lnB cap="flat">
                      <a:noFill/>
                    </a:lnB>
                  </a:tcPr>
                </a:tc>
                <a:extLst>
                  <a:ext uri="{0D108BD9-81ED-4DB2-BD59-A6C34878D82A}">
                    <a16:rowId xmlns:a16="http://schemas.microsoft.com/office/drawing/2014/main" val="10008"/>
                  </a:ext>
                </a:extLst>
              </a:tr>
              <a:tr h="332740">
                <a:tc>
                  <a:txBody>
                    <a:bodyPr/>
                    <a:lstStyle/>
                    <a:p>
                      <a:pPr indent="0" algn="ctr">
                        <a:buNone/>
                      </a:pPr>
                      <a:r>
                        <a:rPr lang="en-US" sz="2000" b="1" i="1">
                          <a:solidFill>
                            <a:srgbClr val="000000"/>
                          </a:solidFill>
                          <a:latin typeface="Arial" panose="020B0604020202020204" pitchFamily="34" charset="0"/>
                          <a:cs typeface="Arial" panose="020B0604020202020204" pitchFamily="34" charset="0"/>
                        </a:rPr>
                        <a:t>Kappa</a:t>
                      </a:r>
                      <a:endParaRPr lang="en-US" altLang="en-US" sz="2000" b="1" i="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solidFill>
                      <a:srgbClr val="DBE5F1"/>
                    </a:solidFill>
                  </a:tcPr>
                </a:tc>
                <a:tc gridSpan="3">
                  <a:txBody>
                    <a:bodyPr/>
                    <a:lstStyle/>
                    <a:p>
                      <a:pPr indent="0" algn="ctr">
                        <a:buNone/>
                      </a:pPr>
                      <a:r>
                        <a:rPr lang="en-US" sz="2000" b="0">
                          <a:solidFill>
                            <a:srgbClr val="000000"/>
                          </a:solidFill>
                          <a:latin typeface="Arial" panose="020B0604020202020204" pitchFamily="34" charset="0"/>
                          <a:cs typeface="Arial" panose="020B0604020202020204" pitchFamily="34" charset="0"/>
                        </a:rPr>
                        <a:t>0.8426</a:t>
                      </a:r>
                      <a:endParaRPr lang="en-US" altLang="en-US" sz="2000" b="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cap="flat">
                      <a:noFill/>
                    </a:lnR>
                    <a:lnT cap="flat">
                      <a:noFill/>
                    </a:lnT>
                    <a:lnB cap="flat">
                      <a:noFill/>
                    </a:lnB>
                    <a:lnTlToBr>
                      <a:noFill/>
                    </a:lnTlToBr>
                    <a:lnBlToTr>
                      <a:noFill/>
                    </a:lnBlToTr>
                    <a:solidFill>
                      <a:srgbClr val="DBE5F1"/>
                    </a:solidFill>
                  </a:tcPr>
                </a:tc>
                <a:tc hMerge="1">
                  <a:txBody>
                    <a:bodyPr/>
                    <a:lstStyle/>
                    <a:p>
                      <a:endParaRPr lang="zh-CN"/>
                    </a:p>
                  </a:txBody>
                  <a:tcPr>
                    <a:lnT cap="flat">
                      <a:noFill/>
                    </a:lnT>
                    <a:lnB cap="flat">
                      <a:noFill/>
                    </a:lnB>
                  </a:tcPr>
                </a:tc>
                <a:tc hMerge="1">
                  <a:txBody>
                    <a:bodyPr/>
                    <a:lstStyle/>
                    <a:p>
                      <a:endParaRPr lang="zh-CN"/>
                    </a:p>
                  </a:txBody>
                  <a:tcPr>
                    <a:lnR cap="flat">
                      <a:noFill/>
                    </a:lnR>
                    <a:lnT cap="flat">
                      <a:noFill/>
                    </a:lnT>
                    <a:lnB cap="flat">
                      <a:noFill/>
                    </a:lnB>
                  </a:tcPr>
                </a:tc>
                <a:extLst>
                  <a:ext uri="{0D108BD9-81ED-4DB2-BD59-A6C34878D82A}">
                    <a16:rowId xmlns:a16="http://schemas.microsoft.com/office/drawing/2014/main" val="10009"/>
                  </a:ext>
                </a:extLst>
              </a:tr>
              <a:tr h="821055">
                <a:tc>
                  <a:txBody>
                    <a:bodyPr/>
                    <a:lstStyle/>
                    <a:p>
                      <a:pPr indent="0" algn="ctr">
                        <a:buNone/>
                      </a:pPr>
                      <a:r>
                        <a:rPr lang="en-US" sz="2000" b="1" i="1">
                          <a:solidFill>
                            <a:srgbClr val="000000"/>
                          </a:solidFill>
                          <a:latin typeface="Arial" panose="020B0604020202020204" pitchFamily="34" charset="0"/>
                          <a:cs typeface="Arial" panose="020B0604020202020204" pitchFamily="34" charset="0"/>
                        </a:rPr>
                        <a:t>McNemar's Test P-Value</a:t>
                      </a:r>
                      <a:endParaRPr lang="en-US" altLang="en-US" sz="2000" b="1" i="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a:noFill/>
                    </a:lnR>
                    <a:lnT cap="flat">
                      <a:noFill/>
                    </a:lnT>
                    <a:lnB cap="flat">
                      <a:noFill/>
                    </a:lnB>
                    <a:lnTlToBr>
                      <a:noFill/>
                    </a:lnTlToBr>
                    <a:lnBlToTr>
                      <a:noFill/>
                    </a:lnBlToTr>
                    <a:noFill/>
                  </a:tcPr>
                </a:tc>
                <a:tc gridSpan="3">
                  <a:txBody>
                    <a:bodyPr/>
                    <a:lstStyle/>
                    <a:p>
                      <a:pPr indent="0" algn="ctr">
                        <a:buNone/>
                      </a:pPr>
                      <a:r>
                        <a:rPr lang="en-US" sz="2000" b="0" dirty="0">
                          <a:solidFill>
                            <a:srgbClr val="000000"/>
                          </a:solidFill>
                          <a:latin typeface="Arial" panose="020B0604020202020204" pitchFamily="34" charset="0"/>
                          <a:cs typeface="Arial" panose="020B0604020202020204" pitchFamily="34" charset="0"/>
                        </a:rPr>
                        <a:t>0.589</a:t>
                      </a:r>
                      <a:endParaRPr lang="en-US" altLang="en-US" sz="2000" b="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a:noFill/>
                    </a:lnL>
                    <a:lnR cap="flat">
                      <a:noFill/>
                    </a:lnR>
                    <a:lnT cap="flat">
                      <a:noFill/>
                    </a:lnT>
                    <a:lnB cap="flat">
                      <a:noFill/>
                    </a:lnB>
                    <a:lnTlToBr>
                      <a:noFill/>
                    </a:lnTlToBr>
                    <a:lnBlToTr>
                      <a:noFill/>
                    </a:lnBlToTr>
                    <a:noFill/>
                  </a:tcPr>
                </a:tc>
                <a:tc hMerge="1">
                  <a:txBody>
                    <a:bodyPr/>
                    <a:lstStyle/>
                    <a:p>
                      <a:endParaRPr lang="zh-CN"/>
                    </a:p>
                  </a:txBody>
                  <a:tcPr>
                    <a:lnT cap="flat">
                      <a:noFill/>
                    </a:lnT>
                    <a:lnB cap="flat">
                      <a:noFill/>
                    </a:lnB>
                  </a:tcPr>
                </a:tc>
                <a:tc hMerge="1">
                  <a:txBody>
                    <a:bodyPr/>
                    <a:lstStyle/>
                    <a:p>
                      <a:endParaRPr lang="zh-CN"/>
                    </a:p>
                  </a:txBody>
                  <a:tcPr>
                    <a:lnR cap="flat">
                      <a:noFill/>
                    </a:lnR>
                    <a:lnT cap="flat">
                      <a:noFill/>
                    </a:lnT>
                    <a:lnB cap="flat">
                      <a:noFill/>
                    </a:lnB>
                  </a:tcPr>
                </a:tc>
                <a:extLst>
                  <a:ext uri="{0D108BD9-81ED-4DB2-BD59-A6C34878D82A}">
                    <a16:rowId xmlns:a16="http://schemas.microsoft.com/office/drawing/2014/main" val="10010"/>
                  </a:ext>
                </a:extLst>
              </a:tr>
            </a:tbl>
          </a:graphicData>
        </a:graphic>
      </p:graphicFrame>
      <p:sp>
        <p:nvSpPr>
          <p:cNvPr id="40" name="Text Box 58"/>
          <p:cNvSpPr txBox="1">
            <a:spLocks noChangeArrowheads="1"/>
          </p:cNvSpPr>
          <p:nvPr/>
        </p:nvSpPr>
        <p:spPr bwMode="auto">
          <a:xfrm>
            <a:off x="31165800" y="28095714"/>
            <a:ext cx="12600305" cy="707886"/>
          </a:xfrm>
          <a:prstGeom prst="rect">
            <a:avLst/>
          </a:prstGeom>
          <a:noFill/>
        </p:spPr>
        <p:txBody>
          <a:bodyPr wrap="square" rtlCol="0">
            <a:spAutoFit/>
          </a:bodyPr>
          <a:lstStyle>
            <a:defPPr>
              <a:defRPr lang="en-US"/>
            </a:defPPr>
            <a:lvl1pPr>
              <a:defRPr sz="4000" b="1" i="1">
                <a:solidFill>
                  <a:srgbClr val="0066FF"/>
                </a:solidFill>
                <a:latin typeface="Neutra Text-Book Alt"/>
                <a:cs typeface="Neutra Text-Book Alt"/>
              </a:defRPr>
            </a:lvl1pPr>
          </a:lstStyle>
          <a:p>
            <a:pPr algn="ctr"/>
            <a:r>
              <a:rPr lang="en-US" altLang="en-US" dirty="0">
                <a:sym typeface="+mn-ea"/>
              </a:rPr>
              <a:t>Conclusions and </a:t>
            </a:r>
            <a:r>
              <a:rPr lang="en-US" altLang="en-US" dirty="0" smtClean="0">
                <a:sym typeface="+mn-ea"/>
              </a:rPr>
              <a:t>Discussion</a:t>
            </a:r>
            <a:r>
              <a:rPr lang="en-US" altLang="en-US" sz="2500" dirty="0" smtClean="0">
                <a:solidFill>
                  <a:srgbClr val="FF0000"/>
                </a:solidFill>
                <a:sym typeface="+mn-ea"/>
              </a:rPr>
              <a:t> (expand with slightly more details)</a:t>
            </a:r>
            <a:endParaRPr lang="en-US" altLang="en-US" sz="2500" dirty="0">
              <a:solidFill>
                <a:srgbClr val="FF0000"/>
              </a:solidFill>
              <a:sym typeface="+mn-ea"/>
            </a:endParaRPr>
          </a:p>
        </p:txBody>
      </p:sp>
      <p:sp>
        <p:nvSpPr>
          <p:cNvPr id="41" name="文本框 40"/>
          <p:cNvSpPr txBox="1"/>
          <p:nvPr/>
        </p:nvSpPr>
        <p:spPr>
          <a:xfrm>
            <a:off x="31198820" y="28717875"/>
            <a:ext cx="12348845" cy="3108543"/>
          </a:xfrm>
          <a:prstGeom prst="rect">
            <a:avLst/>
          </a:prstGeom>
          <a:noFill/>
        </p:spPr>
        <p:txBody>
          <a:bodyPr wrap="square" rtlCol="0">
            <a:spAutoFit/>
          </a:bodyPr>
          <a:lstStyle/>
          <a:p>
            <a:pPr algn="just"/>
            <a:r>
              <a:rPr lang="en-US" sz="2800" dirty="0">
                <a:solidFill>
                  <a:srgbClr val="333333"/>
                </a:solidFill>
                <a:latin typeface="+mj-lt"/>
                <a:ea typeface="Calibri" panose="020F0502020204030204" pitchFamily="34" charset="0"/>
                <a:sym typeface="+mn-ea"/>
              </a:rPr>
              <a:t>In a nutshell, the </a:t>
            </a:r>
            <a:r>
              <a:rPr lang="en-US" sz="2800" b="1" u="sng" dirty="0">
                <a:solidFill>
                  <a:srgbClr val="333333"/>
                </a:solidFill>
                <a:latin typeface="+mj-lt"/>
                <a:ea typeface="Calibri" panose="020F0502020204030204" pitchFamily="34" charset="0"/>
                <a:sym typeface="+mn-ea"/>
              </a:rPr>
              <a:t>CBDA</a:t>
            </a:r>
            <a:r>
              <a:rPr lang="en-US" sz="2800" dirty="0">
                <a:solidFill>
                  <a:srgbClr val="333333"/>
                </a:solidFill>
                <a:latin typeface="+mj-lt"/>
                <a:ea typeface="Calibri" panose="020F0502020204030204" pitchFamily="34" charset="0"/>
                <a:sym typeface="+mn-ea"/>
              </a:rPr>
              <a:t> method takes a divide-and-conquer approach utilizing ideas from Compressive Sensing (CS) and Signal Processing (SP). </a:t>
            </a:r>
            <a:r>
              <a:rPr lang="en-US" sz="2800" dirty="0" smtClean="0">
                <a:solidFill>
                  <a:srgbClr val="333333"/>
                </a:solidFill>
                <a:latin typeface="+mj-lt"/>
                <a:ea typeface="Calibri" panose="020F0502020204030204" pitchFamily="34" charset="0"/>
                <a:sym typeface="+mn-ea"/>
              </a:rPr>
              <a:t>Current results </a:t>
            </a:r>
            <a:r>
              <a:rPr lang="en-US" sz="2800" dirty="0">
                <a:solidFill>
                  <a:srgbClr val="333333"/>
                </a:solidFill>
                <a:latin typeface="+mj-lt"/>
                <a:ea typeface="Calibri" panose="020F0502020204030204" pitchFamily="34" charset="0"/>
                <a:sym typeface="+mn-ea"/>
              </a:rPr>
              <a:t>provide evidence of the effectiveness of CBDA to deal with complex and heterogeneous real data application. </a:t>
            </a:r>
          </a:p>
          <a:p>
            <a:pPr algn="just"/>
            <a:r>
              <a:rPr lang="en-US" sz="2800" dirty="0">
                <a:solidFill>
                  <a:srgbClr val="333333"/>
                </a:solidFill>
                <a:latin typeface="+mj-lt"/>
                <a:ea typeface="Calibri" panose="020F0502020204030204" pitchFamily="34" charset="0"/>
                <a:sym typeface="+mn-ea"/>
              </a:rPr>
              <a:t>Further studies will examine the theoretical CBDA properties as well as the performance of the CBDA technique on larger biomedical datasets</a:t>
            </a:r>
            <a:r>
              <a:rPr lang="en-US" sz="2800" dirty="0" smtClean="0">
                <a:solidFill>
                  <a:srgbClr val="333333"/>
                </a:solidFill>
                <a:latin typeface="+mj-lt"/>
                <a:ea typeface="Calibri" panose="020F0502020204030204" pitchFamily="34" charset="0"/>
                <a:sym typeface="+mn-ea"/>
              </a:rPr>
              <a:t>.</a:t>
            </a:r>
          </a:p>
          <a:p>
            <a:pPr algn="just"/>
            <a:r>
              <a:rPr lang="en-US" altLang="en-US" sz="2800" dirty="0" smtClean="0">
                <a:solidFill>
                  <a:srgbClr val="333333"/>
                </a:solidFill>
                <a:latin typeface="+mj-lt"/>
                <a:ea typeface="Calibri" panose="020F0502020204030204" pitchFamily="34" charset="0"/>
                <a:sym typeface="+mn-ea"/>
              </a:rPr>
              <a:t>-…..</a:t>
            </a:r>
            <a:endParaRPr lang="en-US" altLang="en-US" sz="2800" dirty="0">
              <a:solidFill>
                <a:srgbClr val="333333"/>
              </a:solidFill>
              <a:latin typeface="+mj-lt"/>
              <a:ea typeface="Calibri" panose="020F0502020204030204" pitchFamily="34" charset="0"/>
              <a:sym typeface="+mn-ea"/>
            </a:endParaRPr>
          </a:p>
        </p:txBody>
      </p:sp>
      <p:sp>
        <p:nvSpPr>
          <p:cNvPr id="126" name="Rectangle 9"/>
          <p:cNvSpPr>
            <a:spLocks noChangeArrowheads="1"/>
          </p:cNvSpPr>
          <p:nvPr/>
        </p:nvSpPr>
        <p:spPr bwMode="auto">
          <a:xfrm>
            <a:off x="5715000" y="456644"/>
            <a:ext cx="32785286" cy="3389413"/>
          </a:xfrm>
          <a:prstGeom prst="rect">
            <a:avLst/>
          </a:prstGeom>
          <a:noFill/>
          <a:ln>
            <a:noFill/>
          </a:ln>
          <a:effectLst/>
        </p:spPr>
        <p:txBody>
          <a:bodyPr lIns="198821" tIns="100554" rIns="198821" bIns="100554" anchor="ctr"/>
          <a:lstStyle>
            <a:lvl1pPr defTabSz="3086100">
              <a:defRPr sz="2400">
                <a:solidFill>
                  <a:schemeClr val="tx1"/>
                </a:solidFill>
                <a:latin typeface="Times New Roman" panose="02020603050405020304" pitchFamily="18" charset="0"/>
              </a:defRPr>
            </a:lvl1pPr>
            <a:lvl2pPr defTabSz="3086100">
              <a:defRPr sz="2400">
                <a:solidFill>
                  <a:schemeClr val="tx1"/>
                </a:solidFill>
                <a:latin typeface="Times New Roman" panose="02020603050405020304" pitchFamily="18" charset="0"/>
              </a:defRPr>
            </a:lvl2pPr>
            <a:lvl3pPr defTabSz="3086100">
              <a:defRPr sz="2400">
                <a:solidFill>
                  <a:schemeClr val="tx1"/>
                </a:solidFill>
                <a:latin typeface="Times New Roman" panose="02020603050405020304" pitchFamily="18" charset="0"/>
              </a:defRPr>
            </a:lvl3pPr>
            <a:lvl4pPr defTabSz="3086100">
              <a:defRPr sz="2400">
                <a:solidFill>
                  <a:schemeClr val="tx1"/>
                </a:solidFill>
                <a:latin typeface="Times New Roman" panose="02020603050405020304" pitchFamily="18" charset="0"/>
              </a:defRPr>
            </a:lvl4pPr>
            <a:lvl5pPr defTabSz="3086100">
              <a:defRPr sz="2400">
                <a:solidFill>
                  <a:schemeClr val="tx1"/>
                </a:solidFill>
                <a:latin typeface="Times New Roman" panose="02020603050405020304" pitchFamily="18" charset="0"/>
              </a:defRPr>
            </a:lvl5pPr>
            <a:lvl6pPr marL="457200" defTabSz="3086100" fontAlgn="base">
              <a:spcBef>
                <a:spcPct val="0"/>
              </a:spcBef>
              <a:spcAft>
                <a:spcPct val="0"/>
              </a:spcAft>
              <a:defRPr sz="2400">
                <a:solidFill>
                  <a:schemeClr val="tx1"/>
                </a:solidFill>
                <a:latin typeface="Times New Roman" panose="02020603050405020304" pitchFamily="18" charset="0"/>
              </a:defRPr>
            </a:lvl6pPr>
            <a:lvl7pPr marL="914400" defTabSz="3086100" fontAlgn="base">
              <a:spcBef>
                <a:spcPct val="0"/>
              </a:spcBef>
              <a:spcAft>
                <a:spcPct val="0"/>
              </a:spcAft>
              <a:defRPr sz="2400">
                <a:solidFill>
                  <a:schemeClr val="tx1"/>
                </a:solidFill>
                <a:latin typeface="Times New Roman" panose="02020603050405020304" pitchFamily="18" charset="0"/>
              </a:defRPr>
            </a:lvl7pPr>
            <a:lvl8pPr marL="1371600" defTabSz="3086100" fontAlgn="base">
              <a:spcBef>
                <a:spcPct val="0"/>
              </a:spcBef>
              <a:spcAft>
                <a:spcPct val="0"/>
              </a:spcAft>
              <a:defRPr sz="2400">
                <a:solidFill>
                  <a:schemeClr val="tx1"/>
                </a:solidFill>
                <a:latin typeface="Times New Roman" panose="02020603050405020304" pitchFamily="18" charset="0"/>
              </a:defRPr>
            </a:lvl8pPr>
            <a:lvl9pPr marL="1828800" defTabSz="3086100" fontAlgn="base">
              <a:spcBef>
                <a:spcPct val="0"/>
              </a:spcBef>
              <a:spcAft>
                <a:spcPct val="0"/>
              </a:spcAft>
              <a:defRPr sz="2400">
                <a:solidFill>
                  <a:schemeClr val="tx1"/>
                </a:solidFill>
                <a:latin typeface="Times New Roman" panose="02020603050405020304" pitchFamily="18" charset="0"/>
              </a:defRPr>
            </a:lvl9pPr>
          </a:lstStyle>
          <a:p>
            <a:pPr algn="ctr">
              <a:lnSpc>
                <a:spcPct val="90000"/>
              </a:lnSpc>
            </a:pPr>
            <a:r>
              <a:rPr lang="en-US" sz="10200" b="1" i="1" spc="200" dirty="0" smtClean="0">
                <a:latin typeface="Neutra Text-Bold SC Italic"/>
                <a:cs typeface="Neutra Text-Bold SC Italic"/>
              </a:rPr>
              <a:t>Compressive Big Data Analytics - CBDA</a:t>
            </a:r>
          </a:p>
          <a:p>
            <a:pPr algn="ctr">
              <a:lnSpc>
                <a:spcPct val="90000"/>
              </a:lnSpc>
            </a:pPr>
            <a:r>
              <a:rPr lang="en-US" sz="8000" b="1" i="1" spc="200" dirty="0" smtClean="0">
                <a:latin typeface="Neutra Text-Bold SC Italic"/>
                <a:cs typeface="Neutra Text-Bold SC Italic"/>
              </a:rPr>
              <a:t>Applications </a:t>
            </a:r>
            <a:r>
              <a:rPr lang="en-US" sz="8000" b="1" i="1" spc="200" dirty="0">
                <a:latin typeface="Neutra Text-Bold SC Italic"/>
                <a:cs typeface="Neutra Text-Bold SC Italic"/>
              </a:rPr>
              <a:t>to Biomedical and Health Studies</a:t>
            </a:r>
          </a:p>
        </p:txBody>
      </p:sp>
      <p:sp>
        <p:nvSpPr>
          <p:cNvPr id="127" name="Rectangle 10"/>
          <p:cNvSpPr txBox="1">
            <a:spLocks noChangeArrowheads="1"/>
          </p:cNvSpPr>
          <p:nvPr/>
        </p:nvSpPr>
        <p:spPr bwMode="auto">
          <a:xfrm>
            <a:off x="10439400" y="3810000"/>
            <a:ext cx="22555200" cy="1818422"/>
          </a:xfrm>
          <a:prstGeom prst="rect">
            <a:avLst/>
          </a:prstGeom>
          <a:noFill/>
          <a:ln>
            <a:noFill/>
          </a:ln>
          <a:effectLst>
            <a:outerShdw dist="25399" dir="2700000" algn="ctr" rotWithShape="0">
              <a:srgbClr val="FFFFFF"/>
            </a:outerShdw>
          </a:effectLst>
        </p:spPr>
        <p:txBody>
          <a:bodyPr vert="horz" wrap="square" lIns="171355" tIns="171355" rIns="171352" bIns="171355" numCol="1" anchor="b" anchorCtr="0" compatLnSpc="1"/>
          <a:lstStyle>
            <a:lvl1pPr algn="ctr" defTabSz="4389120" rtl="0" fontAlgn="base">
              <a:spcBef>
                <a:spcPct val="0"/>
              </a:spcBef>
              <a:spcAft>
                <a:spcPct val="0"/>
              </a:spcAft>
              <a:defRPr sz="21100" kern="1200">
                <a:solidFill>
                  <a:schemeClr val="tx2"/>
                </a:solidFill>
                <a:latin typeface="+mj-lt"/>
                <a:ea typeface="+mj-ea"/>
                <a:cs typeface="+mj-cs"/>
              </a:defRPr>
            </a:lvl1pPr>
            <a:lvl2pPr algn="ctr" defTabSz="4389120" rtl="0" fontAlgn="base">
              <a:spcBef>
                <a:spcPct val="0"/>
              </a:spcBef>
              <a:spcAft>
                <a:spcPct val="0"/>
              </a:spcAft>
              <a:defRPr sz="21100">
                <a:solidFill>
                  <a:schemeClr val="tx2"/>
                </a:solidFill>
                <a:latin typeface="Times New Roman" panose="02020603050405020304" pitchFamily="18" charset="0"/>
              </a:defRPr>
            </a:lvl2pPr>
            <a:lvl3pPr algn="ctr" defTabSz="4389120" rtl="0" fontAlgn="base">
              <a:spcBef>
                <a:spcPct val="0"/>
              </a:spcBef>
              <a:spcAft>
                <a:spcPct val="0"/>
              </a:spcAft>
              <a:defRPr sz="21100">
                <a:solidFill>
                  <a:schemeClr val="tx2"/>
                </a:solidFill>
                <a:latin typeface="Times New Roman" panose="02020603050405020304" pitchFamily="18" charset="0"/>
              </a:defRPr>
            </a:lvl3pPr>
            <a:lvl4pPr algn="ctr" defTabSz="4389120" rtl="0" fontAlgn="base">
              <a:spcBef>
                <a:spcPct val="0"/>
              </a:spcBef>
              <a:spcAft>
                <a:spcPct val="0"/>
              </a:spcAft>
              <a:defRPr sz="21100">
                <a:solidFill>
                  <a:schemeClr val="tx2"/>
                </a:solidFill>
                <a:latin typeface="Times New Roman" panose="02020603050405020304" pitchFamily="18" charset="0"/>
              </a:defRPr>
            </a:lvl4pPr>
            <a:lvl5pPr algn="ctr" defTabSz="4389120" rtl="0" fontAlgn="base">
              <a:spcBef>
                <a:spcPct val="0"/>
              </a:spcBef>
              <a:spcAft>
                <a:spcPct val="0"/>
              </a:spcAft>
              <a:defRPr sz="21100">
                <a:solidFill>
                  <a:schemeClr val="tx2"/>
                </a:solidFill>
                <a:latin typeface="Times New Roman" panose="02020603050405020304" pitchFamily="18" charset="0"/>
              </a:defRPr>
            </a:lvl5pPr>
            <a:lvl6pPr marL="457200" algn="ctr" defTabSz="4389120" rtl="0" fontAlgn="base">
              <a:spcBef>
                <a:spcPct val="0"/>
              </a:spcBef>
              <a:spcAft>
                <a:spcPct val="0"/>
              </a:spcAft>
              <a:defRPr sz="21100">
                <a:solidFill>
                  <a:schemeClr val="tx2"/>
                </a:solidFill>
                <a:latin typeface="Times New Roman" panose="02020603050405020304" pitchFamily="18" charset="0"/>
              </a:defRPr>
            </a:lvl6pPr>
            <a:lvl7pPr marL="914400" algn="ctr" defTabSz="4389120" rtl="0" fontAlgn="base">
              <a:spcBef>
                <a:spcPct val="0"/>
              </a:spcBef>
              <a:spcAft>
                <a:spcPct val="0"/>
              </a:spcAft>
              <a:defRPr sz="21100">
                <a:solidFill>
                  <a:schemeClr val="tx2"/>
                </a:solidFill>
                <a:latin typeface="Times New Roman" panose="02020603050405020304" pitchFamily="18" charset="0"/>
              </a:defRPr>
            </a:lvl7pPr>
            <a:lvl8pPr marL="1371600" algn="ctr" defTabSz="4389120" rtl="0" fontAlgn="base">
              <a:spcBef>
                <a:spcPct val="0"/>
              </a:spcBef>
              <a:spcAft>
                <a:spcPct val="0"/>
              </a:spcAft>
              <a:defRPr sz="21100">
                <a:solidFill>
                  <a:schemeClr val="tx2"/>
                </a:solidFill>
                <a:latin typeface="Times New Roman" panose="02020603050405020304" pitchFamily="18" charset="0"/>
              </a:defRPr>
            </a:lvl8pPr>
            <a:lvl9pPr marL="1828800" algn="ctr" defTabSz="4389120" rtl="0" fontAlgn="base">
              <a:spcBef>
                <a:spcPct val="0"/>
              </a:spcBef>
              <a:spcAft>
                <a:spcPct val="0"/>
              </a:spcAft>
              <a:defRPr sz="21100">
                <a:solidFill>
                  <a:schemeClr val="tx2"/>
                </a:solidFill>
                <a:latin typeface="Times New Roman" panose="02020603050405020304" pitchFamily="18" charset="0"/>
              </a:defRPr>
            </a:lvl9pPr>
          </a:lstStyle>
          <a:p>
            <a:r>
              <a:rPr lang="en-US" sz="5000" b="1" dirty="0" err="1">
                <a:solidFill>
                  <a:schemeClr val="tx1"/>
                </a:solidFill>
                <a:latin typeface="Neutra Text-Book SC"/>
              </a:rPr>
              <a:t>Simeone</a:t>
            </a:r>
            <a:r>
              <a:rPr lang="en-US" sz="5000" b="1" dirty="0">
                <a:solidFill>
                  <a:schemeClr val="tx1"/>
                </a:solidFill>
                <a:latin typeface="Neutra Text-Book SC"/>
              </a:rPr>
              <a:t> Marino, </a:t>
            </a:r>
            <a:r>
              <a:rPr lang="en-US" sz="5000" b="1" dirty="0" err="1">
                <a:solidFill>
                  <a:schemeClr val="tx1"/>
                </a:solidFill>
                <a:latin typeface="Neutra Text-Book SC"/>
              </a:rPr>
              <a:t>Jiachen</a:t>
            </a:r>
            <a:r>
              <a:rPr lang="en-US" sz="5000" b="1" dirty="0">
                <a:solidFill>
                  <a:schemeClr val="tx1"/>
                </a:solidFill>
                <a:latin typeface="Neutra Text-Book SC"/>
              </a:rPr>
              <a:t> Xu, Yi Zhao, Nina Zhou, </a:t>
            </a:r>
            <a:r>
              <a:rPr lang="en-US" sz="5000" b="1" dirty="0" err="1">
                <a:solidFill>
                  <a:schemeClr val="tx1"/>
                </a:solidFill>
                <a:latin typeface="Neutra Text-Book SC"/>
              </a:rPr>
              <a:t>Yiwang</a:t>
            </a:r>
            <a:r>
              <a:rPr lang="en-US" sz="5000" b="1" dirty="0">
                <a:solidFill>
                  <a:schemeClr val="tx1"/>
                </a:solidFill>
                <a:latin typeface="Neutra Text-Book SC"/>
              </a:rPr>
              <a:t> Zhou, </a:t>
            </a:r>
          </a:p>
          <a:p>
            <a:r>
              <a:rPr lang="en-US" sz="5000" b="1" dirty="0" err="1">
                <a:solidFill>
                  <a:schemeClr val="tx1"/>
                </a:solidFill>
                <a:latin typeface="Neutra Text-Book SC"/>
              </a:rPr>
              <a:t>Yehu</a:t>
            </a:r>
            <a:r>
              <a:rPr lang="en-US" sz="5000" b="1" dirty="0">
                <a:solidFill>
                  <a:schemeClr val="tx1"/>
                </a:solidFill>
                <a:latin typeface="Neutra Text-Book SC"/>
              </a:rPr>
              <a:t> Chen, </a:t>
            </a:r>
            <a:r>
              <a:rPr lang="en-US" sz="5000" b="1" dirty="0" err="1">
                <a:solidFill>
                  <a:schemeClr val="tx1"/>
                </a:solidFill>
                <a:latin typeface="Neutra Text-Book SC"/>
              </a:rPr>
              <a:t>Yingsi</a:t>
            </a:r>
            <a:r>
              <a:rPr lang="en-US" sz="5000" b="1" dirty="0">
                <a:solidFill>
                  <a:schemeClr val="tx1"/>
                </a:solidFill>
                <a:latin typeface="Neutra Text-Book SC"/>
              </a:rPr>
              <a:t> Jian, </a:t>
            </a:r>
            <a:r>
              <a:rPr lang="en-US" sz="5000" b="1" dirty="0" err="1">
                <a:solidFill>
                  <a:schemeClr val="tx1"/>
                </a:solidFill>
                <a:latin typeface="Neutra Text-Book SC"/>
              </a:rPr>
              <a:t>Qiucheng</a:t>
            </a:r>
            <a:r>
              <a:rPr lang="en-US" sz="5000" b="1" dirty="0">
                <a:solidFill>
                  <a:schemeClr val="tx1"/>
                </a:solidFill>
                <a:latin typeface="Neutra Text-Book SC"/>
              </a:rPr>
              <a:t> Wu, </a:t>
            </a:r>
            <a:r>
              <a:rPr lang="en-US" sz="5000" b="1" dirty="0" err="1">
                <a:solidFill>
                  <a:schemeClr val="tx1"/>
                </a:solidFill>
                <a:latin typeface="Neutra Text-Book SC"/>
              </a:rPr>
              <a:t>Yichen</a:t>
            </a:r>
            <a:r>
              <a:rPr lang="en-US" sz="5000" b="1" dirty="0">
                <a:solidFill>
                  <a:schemeClr val="tx1"/>
                </a:solidFill>
                <a:latin typeface="Neutra Text-Book SC"/>
              </a:rPr>
              <a:t> Yang, </a:t>
            </a:r>
            <a:r>
              <a:rPr lang="en-US" altLang="zh-CN" sz="5000" b="1" dirty="0">
                <a:solidFill>
                  <a:schemeClr val="tx1"/>
                </a:solidFill>
                <a:latin typeface="Neutra Text-Book SC"/>
              </a:rPr>
              <a:t>and</a:t>
            </a:r>
            <a:r>
              <a:rPr lang="zh-CN" altLang="en-US" sz="5000" b="1" dirty="0">
                <a:solidFill>
                  <a:schemeClr val="tx1"/>
                </a:solidFill>
                <a:latin typeface="Neutra Text-Book SC"/>
              </a:rPr>
              <a:t> </a:t>
            </a:r>
            <a:r>
              <a:rPr lang="en-US" sz="5000" b="1" dirty="0">
                <a:solidFill>
                  <a:schemeClr val="tx1"/>
                </a:solidFill>
                <a:latin typeface="Neutra Text-Book SC"/>
              </a:rPr>
              <a:t>Ivo D. </a:t>
            </a:r>
            <a:r>
              <a:rPr lang="en-US" sz="5000" b="1" dirty="0" err="1">
                <a:solidFill>
                  <a:schemeClr val="tx1"/>
                </a:solidFill>
                <a:latin typeface="Neutra Text-Book SC"/>
              </a:rPr>
              <a:t>Dinov</a:t>
            </a:r>
            <a:endParaRPr lang="en-US" sz="5000" b="1" dirty="0">
              <a:solidFill>
                <a:schemeClr val="tx1"/>
              </a:solidFill>
              <a:latin typeface="Neutra Text-Book SC"/>
            </a:endParaRPr>
          </a:p>
        </p:txBody>
      </p:sp>
      <p:pic>
        <p:nvPicPr>
          <p:cNvPr id="3" name="图片 2"/>
          <p:cNvPicPr>
            <a:picLocks noChangeAspect="1"/>
          </p:cNvPicPr>
          <p:nvPr/>
        </p:nvPicPr>
        <p:blipFill>
          <a:blip r:embed="rId9">
            <a:extLst>
              <a:ext uri="{28A0092B-C50C-407E-A947-70E740481C1C}">
                <a14:useLocalDpi xmlns:a14="http://schemas.microsoft.com/office/drawing/2010/main" val="0"/>
              </a:ext>
            </a:extLst>
          </a:blip>
          <a:srcRect l="3720" t="153" r="3829" b="-153"/>
          <a:stretch>
            <a:fillRect/>
          </a:stretch>
        </p:blipFill>
        <p:spPr>
          <a:xfrm>
            <a:off x="14129385" y="7663597"/>
            <a:ext cx="15782290" cy="8868551"/>
          </a:xfrm>
          <a:prstGeom prst="rect">
            <a:avLst/>
          </a:prstGeom>
        </p:spPr>
      </p:pic>
      <p:sp>
        <p:nvSpPr>
          <p:cNvPr id="21" name="文本框 20"/>
          <p:cNvSpPr txBox="1"/>
          <p:nvPr/>
        </p:nvSpPr>
        <p:spPr>
          <a:xfrm>
            <a:off x="30861000" y="7696201"/>
            <a:ext cx="6932930" cy="584775"/>
          </a:xfrm>
          <a:prstGeom prst="rect">
            <a:avLst/>
          </a:prstGeom>
          <a:noFill/>
        </p:spPr>
        <p:txBody>
          <a:bodyPr wrap="square" rtlCol="0">
            <a:spAutoFit/>
          </a:bodyPr>
          <a:lstStyle/>
          <a:p>
            <a:pPr algn="ctr"/>
            <a:r>
              <a:rPr lang="zh-CN" altLang="en-US" sz="3200" b="1" dirty="0" smtClean="0"/>
              <a:t>N</a:t>
            </a:r>
            <a:r>
              <a:rPr lang="zh-CN" altLang="en-US" sz="3200" b="1" dirty="0"/>
              <a:t>ull </a:t>
            </a:r>
            <a:r>
              <a:rPr lang="en-US" altLang="zh-CN" sz="3200" b="1" dirty="0" smtClean="0"/>
              <a:t>vs</a:t>
            </a:r>
            <a:r>
              <a:rPr lang="zh-CN" altLang="en-US" sz="3200" b="1" dirty="0" smtClean="0"/>
              <a:t> </a:t>
            </a:r>
            <a:r>
              <a:rPr lang="zh-CN" altLang="en-US" sz="3200" b="1" dirty="0"/>
              <a:t>Binomial Datasets</a:t>
            </a:r>
          </a:p>
        </p:txBody>
      </p:sp>
      <p:graphicFrame>
        <p:nvGraphicFramePr>
          <p:cNvPr id="23" name="表格 22"/>
          <p:cNvGraphicFramePr/>
          <p:nvPr>
            <p:extLst>
              <p:ext uri="{D42A27DB-BD31-4B8C-83A1-F6EECF244321}">
                <p14:modId xmlns:p14="http://schemas.microsoft.com/office/powerpoint/2010/main" val="294051831"/>
              </p:ext>
            </p:extLst>
          </p:nvPr>
        </p:nvGraphicFramePr>
        <p:xfrm>
          <a:off x="37592000" y="20166965"/>
          <a:ext cx="5884545" cy="5393055"/>
        </p:xfrm>
        <a:graphic>
          <a:graphicData uri="http://schemas.openxmlformats.org/drawingml/2006/table">
            <a:tbl>
              <a:tblPr firstRow="1" bandRow="1">
                <a:tableStyleId>{5940675A-B579-460E-94D1-54222C63F5DA}</a:tableStyleId>
              </a:tblPr>
              <a:tblGrid>
                <a:gridCol w="2318385">
                  <a:extLst>
                    <a:ext uri="{9D8B030D-6E8A-4147-A177-3AD203B41FA5}">
                      <a16:colId xmlns:a16="http://schemas.microsoft.com/office/drawing/2014/main" val="20000"/>
                    </a:ext>
                  </a:extLst>
                </a:gridCol>
                <a:gridCol w="1151890">
                  <a:extLst>
                    <a:ext uri="{9D8B030D-6E8A-4147-A177-3AD203B41FA5}">
                      <a16:colId xmlns:a16="http://schemas.microsoft.com/office/drawing/2014/main" val="20001"/>
                    </a:ext>
                  </a:extLst>
                </a:gridCol>
                <a:gridCol w="1326515">
                  <a:extLst>
                    <a:ext uri="{9D8B030D-6E8A-4147-A177-3AD203B41FA5}">
                      <a16:colId xmlns:a16="http://schemas.microsoft.com/office/drawing/2014/main" val="20002"/>
                    </a:ext>
                  </a:extLst>
                </a:gridCol>
                <a:gridCol w="1087755">
                  <a:extLst>
                    <a:ext uri="{9D8B030D-6E8A-4147-A177-3AD203B41FA5}">
                      <a16:colId xmlns:a16="http://schemas.microsoft.com/office/drawing/2014/main" val="20003"/>
                    </a:ext>
                  </a:extLst>
                </a:gridCol>
              </a:tblGrid>
              <a:tr h="304800">
                <a:tc>
                  <a:txBody>
                    <a:bodyPr/>
                    <a:lstStyle/>
                    <a:p>
                      <a:pPr indent="0">
                        <a:buNone/>
                      </a:pPr>
                      <a:endParaRPr lang="en-US" alt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cap="flat">
                      <a:noFill/>
                    </a:lnT>
                    <a:lnB w="12700" cap="flat" cmpd="sng">
                      <a:solidFill>
                        <a:srgbClr val="95B3D7"/>
                      </a:solidFill>
                      <a:prstDash val="solid"/>
                      <a:headEnd type="none" w="med" len="med"/>
                      <a:tailEnd type="none" w="med" len="med"/>
                    </a:lnB>
                    <a:lnTlToBr>
                      <a:noFill/>
                    </a:lnTlToBr>
                    <a:lnBlToTr>
                      <a:noFill/>
                    </a:lnBlToTr>
                    <a:noFill/>
                  </a:tcPr>
                </a:tc>
                <a:tc>
                  <a:txBody>
                    <a:bodyPr/>
                    <a:lstStyle/>
                    <a:p>
                      <a:pPr indent="0">
                        <a:buNone/>
                      </a:pPr>
                      <a:r>
                        <a:rPr lang="en-US" sz="2000" b="1">
                          <a:solidFill>
                            <a:srgbClr val="000000"/>
                          </a:solidFill>
                          <a:latin typeface="Calibri" panose="020F0502020204030204" pitchFamily="34" charset="0"/>
                          <a:cs typeface="Calibri" panose="020F0502020204030204" pitchFamily="34" charset="0"/>
                        </a:rPr>
                        <a:t>AD</a:t>
                      </a:r>
                      <a:endParaRPr lang="en-US" altLang="en-US" sz="2000" b="1">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w="12700" cap="flat" cmpd="sng">
                      <a:solidFill>
                        <a:srgbClr val="95B3D7"/>
                      </a:solidFill>
                      <a:prstDash val="solid"/>
                      <a:headEnd type="none" w="med" len="med"/>
                      <a:tailEnd type="none" w="med" len="med"/>
                    </a:lnB>
                    <a:lnTlToBr>
                      <a:noFill/>
                    </a:lnTlToBr>
                    <a:lnBlToTr>
                      <a:noFill/>
                    </a:lnBlToTr>
                    <a:noFill/>
                  </a:tcPr>
                </a:tc>
                <a:tc>
                  <a:txBody>
                    <a:bodyPr/>
                    <a:lstStyle/>
                    <a:p>
                      <a:pPr indent="0" algn="ctr">
                        <a:buNone/>
                      </a:pPr>
                      <a:r>
                        <a:rPr lang="en-US" sz="2000" b="1">
                          <a:solidFill>
                            <a:srgbClr val="000000"/>
                          </a:solidFill>
                          <a:latin typeface="Calibri" panose="020F0502020204030204" pitchFamily="34" charset="0"/>
                          <a:cs typeface="Calibri" panose="020F0502020204030204" pitchFamily="34" charset="0"/>
                        </a:rPr>
                        <a:t>MCI</a:t>
                      </a:r>
                      <a:endParaRPr lang="en-US" altLang="en-US" sz="2000" b="1">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w="12700" cap="flat" cmpd="sng">
                      <a:solidFill>
                        <a:srgbClr val="95B3D7"/>
                      </a:solidFill>
                      <a:prstDash val="solid"/>
                      <a:headEnd type="none" w="med" len="med"/>
                      <a:tailEnd type="none" w="med" len="med"/>
                    </a:lnB>
                    <a:lnTlToBr>
                      <a:noFill/>
                    </a:lnTlToBr>
                    <a:lnBlToTr>
                      <a:noFill/>
                    </a:lnBlToTr>
                    <a:noFill/>
                  </a:tcPr>
                </a:tc>
                <a:tc>
                  <a:txBody>
                    <a:bodyPr/>
                    <a:lstStyle/>
                    <a:p>
                      <a:pPr indent="0">
                        <a:buNone/>
                      </a:pPr>
                      <a:r>
                        <a:rPr lang="en-US" sz="2000" b="1">
                          <a:solidFill>
                            <a:srgbClr val="000000"/>
                          </a:solidFill>
                          <a:latin typeface="Calibri" panose="020F0502020204030204" pitchFamily="34" charset="0"/>
                          <a:cs typeface="Calibri" panose="020F0502020204030204" pitchFamily="34" charset="0"/>
                        </a:rPr>
                        <a:t>Normal</a:t>
                      </a:r>
                      <a:endParaRPr lang="en-US" altLang="en-US" sz="2000" b="1">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cap="flat">
                      <a:noFill/>
                    </a:lnR>
                    <a:lnT cap="flat">
                      <a:noFill/>
                    </a:lnT>
                    <a:lnB w="12700" cap="flat" cmpd="sng">
                      <a:solidFill>
                        <a:srgbClr val="95B3D7"/>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6270">
                <a:tc>
                  <a:txBody>
                    <a:bodyPr/>
                    <a:lstStyle/>
                    <a:p>
                      <a:pPr indent="0">
                        <a:buNone/>
                      </a:pPr>
                      <a:r>
                        <a:rPr lang="en-US" sz="2000" b="1" dirty="0">
                          <a:solidFill>
                            <a:srgbClr val="000000"/>
                          </a:solidFill>
                          <a:latin typeface="Calibri" panose="020F0502020204030204" pitchFamily="34" charset="0"/>
                          <a:cs typeface="Calibri" panose="020F0502020204030204" pitchFamily="34" charset="0"/>
                        </a:rPr>
                        <a:t>Sensitivity</a:t>
                      </a:r>
                      <a:endParaRPr lang="en-US" altLang="en-US" sz="20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w="12700" cap="flat" cmpd="sng">
                      <a:solidFill>
                        <a:srgbClr val="95B3D7"/>
                      </a:solidFill>
                      <a:prstDash val="solid"/>
                      <a:headEnd type="none" w="med" len="med"/>
                      <a:tailEnd type="none" w="med" len="med"/>
                    </a:lnT>
                    <a:lnB cap="flat">
                      <a:noFill/>
                    </a:lnB>
                    <a:lnTlToBr>
                      <a:noFill/>
                    </a:lnTlToBr>
                    <a:lnBlToTr>
                      <a:noFill/>
                    </a:lnBlToTr>
                    <a:solidFill>
                      <a:srgbClr val="DBE5F1"/>
                    </a:solid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0.8519</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w="12700" cap="flat" cmpd="sng">
                      <a:solidFill>
                        <a:srgbClr val="95B3D7"/>
                      </a:solidFill>
                      <a:prstDash val="solid"/>
                      <a:headEnd type="none" w="med" len="med"/>
                      <a:tailEnd type="none" w="med" len="med"/>
                    </a:lnT>
                    <a:lnB cap="flat">
                      <a:noFill/>
                    </a:lnB>
                    <a:lnTlToBr>
                      <a:noFill/>
                    </a:lnTlToBr>
                    <a:lnBlToTr>
                      <a:noFill/>
                    </a:lnBlToTr>
                    <a:solidFill>
                      <a:srgbClr val="DBE5F1"/>
                    </a:solidFill>
                  </a:tcPr>
                </a:tc>
                <a:tc>
                  <a:txBody>
                    <a:bodyPr/>
                    <a:lstStyle/>
                    <a:p>
                      <a:pPr indent="0" algn="ctr">
                        <a:buNone/>
                      </a:pPr>
                      <a:r>
                        <a:rPr lang="en-US" sz="2000" b="0">
                          <a:solidFill>
                            <a:srgbClr val="000000"/>
                          </a:solidFill>
                          <a:latin typeface="Calibri" panose="020F0502020204030204" pitchFamily="34" charset="0"/>
                          <a:cs typeface="Calibri" panose="020F0502020204030204" pitchFamily="34" charset="0"/>
                        </a:rPr>
                        <a:t>0.9033</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w="12700" cap="flat" cmpd="sng">
                      <a:solidFill>
                        <a:srgbClr val="95B3D7"/>
                      </a:solidFill>
                      <a:prstDash val="solid"/>
                      <a:headEnd type="none" w="med" len="med"/>
                      <a:tailEnd type="none" w="med" len="med"/>
                    </a:lnT>
                    <a:lnB cap="flat">
                      <a:noFill/>
                    </a:lnB>
                    <a:lnTlToBr>
                      <a:noFill/>
                    </a:lnTlToBr>
                    <a:lnBlToTr>
                      <a:noFill/>
                    </a:lnBlToTr>
                    <a:solidFill>
                      <a:srgbClr val="DBE5F1"/>
                    </a:solid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0.9396</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cap="flat">
                      <a:noFill/>
                    </a:lnR>
                    <a:lnT w="12700" cap="flat" cmpd="sng">
                      <a:solidFill>
                        <a:srgbClr val="95B3D7"/>
                      </a:solidFill>
                      <a:prstDash val="solid"/>
                      <a:headEnd type="none" w="med" len="med"/>
                      <a:tailEnd type="none" w="med" len="med"/>
                    </a:lnT>
                    <a:lnB cap="flat">
                      <a:noFill/>
                    </a:lnB>
                    <a:lnTlToBr>
                      <a:noFill/>
                    </a:lnTlToBr>
                    <a:lnBlToTr>
                      <a:noFill/>
                    </a:lnBlToTr>
                    <a:solidFill>
                      <a:srgbClr val="DBE5F1"/>
                    </a:solidFill>
                  </a:tcPr>
                </a:tc>
                <a:extLst>
                  <a:ext uri="{0D108BD9-81ED-4DB2-BD59-A6C34878D82A}">
                    <a16:rowId xmlns:a16="http://schemas.microsoft.com/office/drawing/2014/main" val="10001"/>
                  </a:ext>
                </a:extLst>
              </a:tr>
              <a:tr h="636270">
                <a:tc>
                  <a:txBody>
                    <a:bodyPr/>
                    <a:lstStyle/>
                    <a:p>
                      <a:pPr indent="0">
                        <a:buNone/>
                      </a:pPr>
                      <a:r>
                        <a:rPr lang="en-US" sz="2000" b="1">
                          <a:solidFill>
                            <a:srgbClr val="000000"/>
                          </a:solidFill>
                          <a:latin typeface="Calibri" panose="020F0502020204030204" pitchFamily="34" charset="0"/>
                          <a:cs typeface="Calibri" panose="020F0502020204030204" pitchFamily="34" charset="0"/>
                        </a:rPr>
                        <a:t>Specificity</a:t>
                      </a:r>
                      <a:endParaRPr lang="en-US" altLang="en-US" sz="2000" b="1">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0.9569</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Calibri" panose="020F0502020204030204" pitchFamily="34" charset="0"/>
                          <a:cs typeface="Calibri" panose="020F0502020204030204" pitchFamily="34" charset="0"/>
                        </a:rPr>
                        <a:t>0.913</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0.9743</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635635">
                <a:tc>
                  <a:txBody>
                    <a:bodyPr/>
                    <a:lstStyle/>
                    <a:p>
                      <a:pPr indent="0">
                        <a:buNone/>
                      </a:pPr>
                      <a:r>
                        <a:rPr lang="en-US" sz="2000" b="1">
                          <a:solidFill>
                            <a:srgbClr val="000000"/>
                          </a:solidFill>
                          <a:latin typeface="Calibri" panose="020F0502020204030204" pitchFamily="34" charset="0"/>
                          <a:cs typeface="Calibri" panose="020F0502020204030204" pitchFamily="34" charset="0"/>
                        </a:rPr>
                        <a:t>Positive Pred Value</a:t>
                      </a:r>
                      <a:endParaRPr lang="en-US" altLang="en-US" sz="2000" b="1">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solidFill>
                      <a:srgbClr val="DBE5F1"/>
                    </a:solid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0.7931</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solidFill>
                      <a:srgbClr val="DBE5F1"/>
                    </a:solidFill>
                  </a:tcPr>
                </a:tc>
                <a:tc>
                  <a:txBody>
                    <a:bodyPr/>
                    <a:lstStyle/>
                    <a:p>
                      <a:pPr indent="0" algn="ctr">
                        <a:buNone/>
                      </a:pPr>
                      <a:r>
                        <a:rPr lang="en-US" sz="2000" b="0">
                          <a:solidFill>
                            <a:srgbClr val="000000"/>
                          </a:solidFill>
                          <a:latin typeface="Calibri" panose="020F0502020204030204" pitchFamily="34" charset="0"/>
                          <a:cs typeface="Calibri" panose="020F0502020204030204" pitchFamily="34" charset="0"/>
                        </a:rPr>
                        <a:t>0.924</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solidFill>
                      <a:srgbClr val="DBE5F1"/>
                    </a:solid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0.9396</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cap="flat">
                      <a:noFill/>
                    </a:lnR>
                    <a:lnT cap="flat">
                      <a:noFill/>
                    </a:lnT>
                    <a:lnB cap="flat">
                      <a:noFill/>
                    </a:lnB>
                    <a:lnTlToBr>
                      <a:noFill/>
                    </a:lnTlToBr>
                    <a:lnBlToTr>
                      <a:noFill/>
                    </a:lnBlToTr>
                    <a:solidFill>
                      <a:srgbClr val="DBE5F1"/>
                    </a:solidFill>
                  </a:tcPr>
                </a:tc>
                <a:extLst>
                  <a:ext uri="{0D108BD9-81ED-4DB2-BD59-A6C34878D82A}">
                    <a16:rowId xmlns:a16="http://schemas.microsoft.com/office/drawing/2014/main" val="10003"/>
                  </a:ext>
                </a:extLst>
              </a:tr>
              <a:tr h="636270">
                <a:tc>
                  <a:txBody>
                    <a:bodyPr/>
                    <a:lstStyle/>
                    <a:p>
                      <a:pPr indent="0">
                        <a:buNone/>
                      </a:pPr>
                      <a:r>
                        <a:rPr lang="en-US" sz="2000" b="1">
                          <a:solidFill>
                            <a:srgbClr val="000000"/>
                          </a:solidFill>
                          <a:latin typeface="Calibri" panose="020F0502020204030204" pitchFamily="34" charset="0"/>
                          <a:cs typeface="Calibri" panose="020F0502020204030204" pitchFamily="34" charset="0"/>
                        </a:rPr>
                        <a:t>Negative Pred Value</a:t>
                      </a:r>
                      <a:endParaRPr lang="en-US" altLang="en-US" sz="2000" b="1">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0.9709</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Calibri" panose="020F0502020204030204" pitchFamily="34" charset="0"/>
                          <a:cs typeface="Calibri" panose="020F0502020204030204" pitchFamily="34" charset="0"/>
                        </a:rPr>
                        <a:t>0.8898</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0.9743</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635635">
                <a:tc>
                  <a:txBody>
                    <a:bodyPr/>
                    <a:lstStyle/>
                    <a:p>
                      <a:pPr indent="0">
                        <a:buNone/>
                      </a:pPr>
                      <a:r>
                        <a:rPr lang="en-US" sz="2000" b="1">
                          <a:solidFill>
                            <a:srgbClr val="000000"/>
                          </a:solidFill>
                          <a:latin typeface="Calibri" panose="020F0502020204030204" pitchFamily="34" charset="0"/>
                          <a:cs typeface="Calibri" panose="020F0502020204030204" pitchFamily="34" charset="0"/>
                        </a:rPr>
                        <a:t>Prevalence</a:t>
                      </a:r>
                      <a:endParaRPr lang="en-US" altLang="en-US" sz="2000" b="1">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solidFill>
                      <a:srgbClr val="DBE5F1"/>
                    </a:solid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0.1623</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solidFill>
                      <a:srgbClr val="DBE5F1"/>
                    </a:solidFill>
                  </a:tcPr>
                </a:tc>
                <a:tc>
                  <a:txBody>
                    <a:bodyPr/>
                    <a:lstStyle/>
                    <a:p>
                      <a:pPr indent="0" algn="ctr">
                        <a:buNone/>
                      </a:pPr>
                      <a:r>
                        <a:rPr lang="en-US" sz="2000" b="0">
                          <a:solidFill>
                            <a:srgbClr val="000000"/>
                          </a:solidFill>
                          <a:latin typeface="Calibri" panose="020F0502020204030204" pitchFamily="34" charset="0"/>
                          <a:cs typeface="Calibri" panose="020F0502020204030204" pitchFamily="34" charset="0"/>
                        </a:rPr>
                        <a:t>0.5391</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solidFill>
                      <a:srgbClr val="DBE5F1"/>
                    </a:solid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0.2986</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cap="flat">
                      <a:noFill/>
                    </a:lnR>
                    <a:lnT cap="flat">
                      <a:noFill/>
                    </a:lnT>
                    <a:lnB cap="flat">
                      <a:noFill/>
                    </a:lnB>
                    <a:lnTlToBr>
                      <a:noFill/>
                    </a:lnTlToBr>
                    <a:lnBlToTr>
                      <a:noFill/>
                    </a:lnBlToTr>
                    <a:solidFill>
                      <a:srgbClr val="DBE5F1"/>
                    </a:solidFill>
                  </a:tcPr>
                </a:tc>
                <a:extLst>
                  <a:ext uri="{0D108BD9-81ED-4DB2-BD59-A6C34878D82A}">
                    <a16:rowId xmlns:a16="http://schemas.microsoft.com/office/drawing/2014/main" val="10005"/>
                  </a:ext>
                </a:extLst>
              </a:tr>
              <a:tr h="636270">
                <a:tc>
                  <a:txBody>
                    <a:bodyPr/>
                    <a:lstStyle/>
                    <a:p>
                      <a:pPr indent="0">
                        <a:buNone/>
                      </a:pPr>
                      <a:r>
                        <a:rPr lang="en-US" sz="2000" b="1">
                          <a:solidFill>
                            <a:srgbClr val="000000"/>
                          </a:solidFill>
                          <a:latin typeface="Calibri" panose="020F0502020204030204" pitchFamily="34" charset="0"/>
                          <a:cs typeface="Calibri" panose="020F0502020204030204" pitchFamily="34" charset="0"/>
                        </a:rPr>
                        <a:t>Detection Rate</a:t>
                      </a:r>
                      <a:endParaRPr lang="en-US" altLang="en-US" sz="2000" b="1">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0.1383</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Calibri" panose="020F0502020204030204" pitchFamily="34" charset="0"/>
                          <a:cs typeface="Calibri" panose="020F0502020204030204" pitchFamily="34" charset="0"/>
                        </a:rPr>
                        <a:t>0.487</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0.2806</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635635">
                <a:tc>
                  <a:txBody>
                    <a:bodyPr/>
                    <a:lstStyle/>
                    <a:p>
                      <a:pPr indent="0">
                        <a:buNone/>
                      </a:pPr>
                      <a:r>
                        <a:rPr lang="en-US" sz="2000" b="1">
                          <a:solidFill>
                            <a:srgbClr val="000000"/>
                          </a:solidFill>
                          <a:latin typeface="Calibri" panose="020F0502020204030204" pitchFamily="34" charset="0"/>
                          <a:cs typeface="Calibri" panose="020F0502020204030204" pitchFamily="34" charset="0"/>
                        </a:rPr>
                        <a:t>Detection Prevalence</a:t>
                      </a:r>
                      <a:endParaRPr lang="en-US" altLang="en-US" sz="2000" b="1">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solidFill>
                      <a:srgbClr val="DBE5F1"/>
                    </a:solid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0.1743</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solidFill>
                      <a:srgbClr val="DBE5F1"/>
                    </a:solidFill>
                  </a:tcPr>
                </a:tc>
                <a:tc>
                  <a:txBody>
                    <a:bodyPr/>
                    <a:lstStyle/>
                    <a:p>
                      <a:pPr indent="0" algn="ctr">
                        <a:buNone/>
                      </a:pPr>
                      <a:r>
                        <a:rPr lang="en-US" sz="2000" b="0">
                          <a:solidFill>
                            <a:srgbClr val="000000"/>
                          </a:solidFill>
                          <a:latin typeface="Calibri" panose="020F0502020204030204" pitchFamily="34" charset="0"/>
                          <a:cs typeface="Calibri" panose="020F0502020204030204" pitchFamily="34" charset="0"/>
                        </a:rPr>
                        <a:t>0.5271</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solidFill>
                      <a:srgbClr val="DBE5F1"/>
                    </a:solid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0.2986</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cap="flat">
                      <a:noFill/>
                    </a:lnR>
                    <a:lnT cap="flat">
                      <a:noFill/>
                    </a:lnT>
                    <a:lnB cap="flat">
                      <a:noFill/>
                    </a:lnB>
                    <a:lnTlToBr>
                      <a:noFill/>
                    </a:lnTlToBr>
                    <a:lnBlToTr>
                      <a:noFill/>
                    </a:lnBlToTr>
                    <a:solidFill>
                      <a:srgbClr val="DBE5F1"/>
                    </a:solidFill>
                  </a:tcPr>
                </a:tc>
                <a:extLst>
                  <a:ext uri="{0D108BD9-81ED-4DB2-BD59-A6C34878D82A}">
                    <a16:rowId xmlns:a16="http://schemas.microsoft.com/office/drawing/2014/main" val="10007"/>
                  </a:ext>
                </a:extLst>
              </a:tr>
              <a:tr h="636270">
                <a:tc>
                  <a:txBody>
                    <a:bodyPr/>
                    <a:lstStyle/>
                    <a:p>
                      <a:pPr indent="0">
                        <a:buNone/>
                      </a:pPr>
                      <a:r>
                        <a:rPr lang="en-US" sz="2000" b="1" dirty="0">
                          <a:solidFill>
                            <a:srgbClr val="000000"/>
                          </a:solidFill>
                          <a:latin typeface="Calibri" panose="020F0502020204030204" pitchFamily="34" charset="0"/>
                          <a:cs typeface="Calibri" panose="020F0502020204030204" pitchFamily="34" charset="0"/>
                        </a:rPr>
                        <a:t>Balanced Accuracy</a:t>
                      </a:r>
                      <a:endParaRPr lang="en-US" altLang="en-US" sz="20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r">
                        <a:buNone/>
                      </a:pPr>
                      <a:r>
                        <a:rPr lang="en-US" sz="2000" b="0">
                          <a:solidFill>
                            <a:srgbClr val="000000"/>
                          </a:solidFill>
                          <a:latin typeface="Calibri" panose="020F0502020204030204" pitchFamily="34" charset="0"/>
                          <a:cs typeface="Calibri" panose="020F0502020204030204" pitchFamily="34" charset="0"/>
                        </a:rPr>
                        <a:t>0.9044</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2000" b="0">
                          <a:solidFill>
                            <a:srgbClr val="000000"/>
                          </a:solidFill>
                          <a:latin typeface="Calibri" panose="020F0502020204030204" pitchFamily="34" charset="0"/>
                          <a:cs typeface="Calibri" panose="020F0502020204030204" pitchFamily="34" charset="0"/>
                        </a:rPr>
                        <a:t>0.9082</a:t>
                      </a:r>
                      <a:endParaRPr lang="en-US" altLang="en-US" sz="2000" b="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r">
                        <a:buNone/>
                      </a:pPr>
                      <a:r>
                        <a:rPr lang="en-US" sz="2000" b="0" dirty="0">
                          <a:solidFill>
                            <a:srgbClr val="000000"/>
                          </a:solidFill>
                          <a:latin typeface="Calibri" panose="020F0502020204030204" pitchFamily="34" charset="0"/>
                          <a:cs typeface="Calibri" panose="020F0502020204030204" pitchFamily="34" charset="0"/>
                        </a:rPr>
                        <a:t>0.9569</a:t>
                      </a:r>
                      <a:endParaRPr lang="en-US" altLang="en-US" sz="2000" b="0" dirty="0">
                        <a:solidFill>
                          <a:srgbClr val="000000"/>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9" name="Rectangle 200"/>
          <p:cNvSpPr/>
          <p:nvPr/>
        </p:nvSpPr>
        <p:spPr>
          <a:xfrm>
            <a:off x="19202400" y="22936200"/>
            <a:ext cx="7543800" cy="860425"/>
          </a:xfrm>
          <a:prstGeom prst="rect">
            <a:avLst/>
          </a:prstGeom>
        </p:spPr>
        <p:txBody>
          <a:bodyPr wrap="none">
            <a:spAutoFit/>
          </a:bodyPr>
          <a:lstStyle/>
          <a:p>
            <a:r>
              <a:rPr lang="en-US" sz="5000" b="1" dirty="0">
                <a:solidFill>
                  <a:srgbClr val="0066FF"/>
                </a:solidFill>
                <a:latin typeface="Neutra Text-Book Alt"/>
                <a:cs typeface="Neutra Text-Book Alt"/>
              </a:rPr>
              <a:t>Datasets for Validation</a:t>
            </a:r>
            <a:endParaRPr lang="zh-CN" altLang="en-US" sz="5000" b="1" dirty="0">
              <a:solidFill>
                <a:srgbClr val="0066FF"/>
              </a:solidFill>
              <a:latin typeface="Neutra Text-Book Alt"/>
              <a:cs typeface="Neutra Text-Book Alt"/>
            </a:endParaRPr>
          </a:p>
        </p:txBody>
      </p:sp>
      <p:graphicFrame>
        <p:nvGraphicFramePr>
          <p:cNvPr id="20" name="对象 19">
            <a:hlinkClick r:id="" action="ppaction://ole?verb=0"/>
          </p:cNvPr>
          <p:cNvGraphicFramePr>
            <a:graphicFrameLocks noChangeAspect="1"/>
          </p:cNvGraphicFramePr>
          <p:nvPr>
            <p:extLst>
              <p:ext uri="{D42A27DB-BD31-4B8C-83A1-F6EECF244321}">
                <p14:modId xmlns:p14="http://schemas.microsoft.com/office/powerpoint/2010/main" val="982570143"/>
              </p:ext>
            </p:extLst>
          </p:nvPr>
        </p:nvGraphicFramePr>
        <p:xfrm>
          <a:off x="16532225" y="24563705"/>
          <a:ext cx="2822575" cy="530860"/>
        </p:xfrm>
        <a:graphic>
          <a:graphicData uri="http://schemas.openxmlformats.org/presentationml/2006/ole">
            <mc:AlternateContent xmlns:mc="http://schemas.openxmlformats.org/markup-compatibility/2006">
              <mc:Choice xmlns:v="urn:schemas-microsoft-com:vml" Requires="v">
                <p:oleObj spid="_x0000_s1690" r:id="rId10" imgW="1219200" imgH="228600" progId="Equation.KSEE3">
                  <p:embed/>
                </p:oleObj>
              </mc:Choice>
              <mc:Fallback>
                <p:oleObj r:id="rId10" imgW="1219200" imgH="228600" progId="Equation.KSEE3">
                  <p:embed/>
                  <p:pic>
                    <p:nvPicPr>
                      <p:cNvPr id="0" name="图片 1024"/>
                      <p:cNvPicPr/>
                      <p:nvPr/>
                    </p:nvPicPr>
                    <p:blipFill>
                      <a:blip r:embed="rId11"/>
                      <a:stretch>
                        <a:fillRect/>
                      </a:stretch>
                    </p:blipFill>
                    <p:spPr>
                      <a:xfrm>
                        <a:off x="16532225" y="24563705"/>
                        <a:ext cx="2822575" cy="530860"/>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extLst>
              <p:ext uri="{D42A27DB-BD31-4B8C-83A1-F6EECF244321}">
                <p14:modId xmlns:p14="http://schemas.microsoft.com/office/powerpoint/2010/main" val="1454136458"/>
              </p:ext>
            </p:extLst>
          </p:nvPr>
        </p:nvGraphicFramePr>
        <p:xfrm>
          <a:off x="22540595" y="25450800"/>
          <a:ext cx="4815205" cy="528955"/>
        </p:xfrm>
        <a:graphic>
          <a:graphicData uri="http://schemas.openxmlformats.org/presentationml/2006/ole">
            <mc:AlternateContent xmlns:mc="http://schemas.openxmlformats.org/markup-compatibility/2006">
              <mc:Choice xmlns:v="urn:schemas-microsoft-com:vml" Requires="v">
                <p:oleObj spid="_x0000_s1691" r:id="rId12" imgW="2197100" imgH="241300" progId="Equation.KSEE3">
                  <p:embed/>
                </p:oleObj>
              </mc:Choice>
              <mc:Fallback>
                <p:oleObj r:id="rId12" imgW="2197100" imgH="241300" progId="Equation.KSEE3">
                  <p:embed/>
                  <p:pic>
                    <p:nvPicPr>
                      <p:cNvPr id="0" name="图片 1024"/>
                      <p:cNvPicPr/>
                      <p:nvPr/>
                    </p:nvPicPr>
                    <p:blipFill>
                      <a:blip r:embed="rId13"/>
                      <a:stretch>
                        <a:fillRect/>
                      </a:stretch>
                    </p:blipFill>
                    <p:spPr>
                      <a:xfrm>
                        <a:off x="22540595" y="25450800"/>
                        <a:ext cx="4815205" cy="528955"/>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extLst>
              <p:ext uri="{D42A27DB-BD31-4B8C-83A1-F6EECF244321}">
                <p14:modId xmlns:p14="http://schemas.microsoft.com/office/powerpoint/2010/main" val="2145651015"/>
              </p:ext>
            </p:extLst>
          </p:nvPr>
        </p:nvGraphicFramePr>
        <p:xfrm>
          <a:off x="28234323" y="25436554"/>
          <a:ext cx="1677035" cy="516890"/>
        </p:xfrm>
        <a:graphic>
          <a:graphicData uri="http://schemas.openxmlformats.org/presentationml/2006/ole">
            <mc:AlternateContent xmlns:mc="http://schemas.openxmlformats.org/markup-compatibility/2006">
              <mc:Choice xmlns:v="urn:schemas-microsoft-com:vml" Requires="v">
                <p:oleObj spid="_x0000_s1692" r:id="rId14" imgW="660400" imgH="203200" progId="Equation.KSEE3">
                  <p:embed/>
                </p:oleObj>
              </mc:Choice>
              <mc:Fallback>
                <p:oleObj r:id="rId14" imgW="660400" imgH="203200" progId="Equation.KSEE3">
                  <p:embed/>
                  <p:pic>
                    <p:nvPicPr>
                      <p:cNvPr id="0" name="图片 1024"/>
                      <p:cNvPicPr/>
                      <p:nvPr/>
                    </p:nvPicPr>
                    <p:blipFill>
                      <a:blip r:embed="rId15"/>
                      <a:stretch>
                        <a:fillRect/>
                      </a:stretch>
                    </p:blipFill>
                    <p:spPr>
                      <a:xfrm>
                        <a:off x="28234323" y="25436554"/>
                        <a:ext cx="1677035" cy="516890"/>
                      </a:xfrm>
                      <a:prstGeom prst="rect">
                        <a:avLst/>
                      </a:prstGeom>
                    </p:spPr>
                  </p:pic>
                </p:oleObj>
              </mc:Fallback>
            </mc:AlternateContent>
          </a:graphicData>
        </a:graphic>
      </p:graphicFrame>
      <p:grpSp>
        <p:nvGrpSpPr>
          <p:cNvPr id="6" name="Group 5"/>
          <p:cNvGrpSpPr/>
          <p:nvPr/>
        </p:nvGrpSpPr>
        <p:grpSpPr>
          <a:xfrm>
            <a:off x="14314805" y="25908000"/>
            <a:ext cx="12659995" cy="599440"/>
            <a:chOff x="14205585" y="26604871"/>
            <a:chExt cx="12659995" cy="599440"/>
          </a:xfrm>
        </p:grpSpPr>
        <p:graphicFrame>
          <p:nvGraphicFramePr>
            <p:cNvPr id="27" name="对象 26">
              <a:hlinkClick r:id="" action="ppaction://ole?verb=0"/>
            </p:cNvPr>
            <p:cNvGraphicFramePr>
              <a:graphicFrameLocks noChangeAspect="1"/>
            </p:cNvGraphicFramePr>
            <p:nvPr>
              <p:extLst>
                <p:ext uri="{D42A27DB-BD31-4B8C-83A1-F6EECF244321}">
                  <p14:modId xmlns:p14="http://schemas.microsoft.com/office/powerpoint/2010/main" val="636725369"/>
                </p:ext>
              </p:extLst>
            </p:nvPr>
          </p:nvGraphicFramePr>
          <p:xfrm>
            <a:off x="14205585" y="26604871"/>
            <a:ext cx="3051175" cy="599440"/>
          </p:xfrm>
          <a:graphic>
            <a:graphicData uri="http://schemas.openxmlformats.org/presentationml/2006/ole">
              <mc:AlternateContent xmlns:mc="http://schemas.openxmlformats.org/markup-compatibility/2006">
                <mc:Choice xmlns:v="urn:schemas-microsoft-com:vml" Requires="v">
                  <p:oleObj spid="_x0000_s1693" r:id="rId16" imgW="1295400" imgH="254000" progId="Equation.KSEE3">
                    <p:embed/>
                  </p:oleObj>
                </mc:Choice>
                <mc:Fallback>
                  <p:oleObj r:id="rId16" imgW="1295400" imgH="254000" progId="Equation.KSEE3">
                    <p:embed/>
                    <p:pic>
                      <p:nvPicPr>
                        <p:cNvPr id="0" name="图片 1024"/>
                        <p:cNvPicPr/>
                        <p:nvPr/>
                      </p:nvPicPr>
                      <p:blipFill>
                        <a:blip r:embed="rId17"/>
                        <a:stretch>
                          <a:fillRect/>
                        </a:stretch>
                      </p:blipFill>
                      <p:spPr>
                        <a:xfrm>
                          <a:off x="14205585" y="26604871"/>
                          <a:ext cx="3051175" cy="599440"/>
                        </a:xfrm>
                        <a:prstGeom prst="rect">
                          <a:avLst/>
                        </a:prstGeom>
                      </p:spPr>
                    </p:pic>
                  </p:oleObj>
                </mc:Fallback>
              </mc:AlternateContent>
            </a:graphicData>
          </a:graphic>
        </p:graphicFrame>
        <p:graphicFrame>
          <p:nvGraphicFramePr>
            <p:cNvPr id="30" name="对象 29">
              <a:hlinkClick r:id="" action="ppaction://ole?verb=0"/>
            </p:cNvPr>
            <p:cNvGraphicFramePr>
              <a:graphicFrameLocks noChangeAspect="1"/>
            </p:cNvGraphicFramePr>
            <p:nvPr>
              <p:extLst>
                <p:ext uri="{D42A27DB-BD31-4B8C-83A1-F6EECF244321}">
                  <p14:modId xmlns:p14="http://schemas.microsoft.com/office/powerpoint/2010/main" val="3550556287"/>
                </p:ext>
              </p:extLst>
            </p:nvPr>
          </p:nvGraphicFramePr>
          <p:xfrm>
            <a:off x="21899880" y="26628366"/>
            <a:ext cx="2637155" cy="502285"/>
          </p:xfrm>
          <a:graphic>
            <a:graphicData uri="http://schemas.openxmlformats.org/presentationml/2006/ole">
              <mc:AlternateContent xmlns:mc="http://schemas.openxmlformats.org/markup-compatibility/2006">
                <mc:Choice xmlns:v="urn:schemas-microsoft-com:vml" Requires="v">
                  <p:oleObj spid="_x0000_s1694" r:id="rId18" imgW="1270000" imgH="241300" progId="Equation.KSEE3">
                    <p:embed/>
                  </p:oleObj>
                </mc:Choice>
                <mc:Fallback>
                  <p:oleObj r:id="rId18" imgW="1270000" imgH="241300" progId="Equation.KSEE3">
                    <p:embed/>
                    <p:pic>
                      <p:nvPicPr>
                        <p:cNvPr id="0" name="图片 1024"/>
                        <p:cNvPicPr/>
                        <p:nvPr/>
                      </p:nvPicPr>
                      <p:blipFill>
                        <a:blip r:embed="rId19"/>
                        <a:stretch>
                          <a:fillRect/>
                        </a:stretch>
                      </p:blipFill>
                      <p:spPr>
                        <a:xfrm>
                          <a:off x="21899880" y="26628366"/>
                          <a:ext cx="2637155" cy="502285"/>
                        </a:xfrm>
                        <a:prstGeom prst="rect">
                          <a:avLst/>
                        </a:prstGeom>
                      </p:spPr>
                    </p:pic>
                  </p:oleObj>
                </mc:Fallback>
              </mc:AlternateContent>
            </a:graphicData>
          </a:graphic>
        </p:graphicFrame>
        <p:graphicFrame>
          <p:nvGraphicFramePr>
            <p:cNvPr id="17" name="对象 16"/>
            <p:cNvGraphicFramePr/>
            <p:nvPr>
              <p:extLst>
                <p:ext uri="{D42A27DB-BD31-4B8C-83A1-F6EECF244321}">
                  <p14:modId xmlns:p14="http://schemas.microsoft.com/office/powerpoint/2010/main" val="612117824"/>
                </p:ext>
              </p:extLst>
            </p:nvPr>
          </p:nvGraphicFramePr>
          <p:xfrm>
            <a:off x="24497665" y="26606776"/>
            <a:ext cx="2367915" cy="501650"/>
          </p:xfrm>
          <a:graphic>
            <a:graphicData uri="http://schemas.openxmlformats.org/presentationml/2006/ole">
              <mc:AlternateContent xmlns:mc="http://schemas.openxmlformats.org/markup-compatibility/2006">
                <mc:Choice xmlns:v="urn:schemas-microsoft-com:vml" Requires="v">
                  <p:oleObj spid="_x0000_s1695" r:id="rId20" imgW="2490470" imgH="568960" progId="Equation.KSEE3">
                    <p:embed/>
                  </p:oleObj>
                </mc:Choice>
                <mc:Fallback>
                  <p:oleObj r:id="rId20" imgW="2490470" imgH="568960" progId="Equation.KSEE3">
                    <p:embed/>
                    <p:pic>
                      <p:nvPicPr>
                        <p:cNvPr id="0" name="图片 17"/>
                        <p:cNvPicPr/>
                        <p:nvPr/>
                      </p:nvPicPr>
                      <p:blipFill>
                        <a:blip r:embed="rId21"/>
                        <a:stretch>
                          <a:fillRect/>
                        </a:stretch>
                      </p:blipFill>
                      <p:spPr>
                        <a:xfrm>
                          <a:off x="24497665" y="26606776"/>
                          <a:ext cx="2367915" cy="501650"/>
                        </a:xfrm>
                        <a:prstGeom prst="rect">
                          <a:avLst/>
                        </a:prstGeom>
                      </p:spPr>
                    </p:pic>
                  </p:oleObj>
                </mc:Fallback>
              </mc:AlternateContent>
            </a:graphicData>
          </a:graphic>
        </p:graphicFrame>
      </p:grpSp>
      <p:graphicFrame>
        <p:nvGraphicFramePr>
          <p:cNvPr id="29" name="对象 28">
            <a:hlinkClick r:id="" action="ppaction://ole?verb=0"/>
          </p:cNvPr>
          <p:cNvGraphicFramePr>
            <a:graphicFrameLocks noChangeAspect="1"/>
          </p:cNvGraphicFramePr>
          <p:nvPr>
            <p:extLst>
              <p:ext uri="{D42A27DB-BD31-4B8C-83A1-F6EECF244321}">
                <p14:modId xmlns:p14="http://schemas.microsoft.com/office/powerpoint/2010/main" val="1032370276"/>
              </p:ext>
            </p:extLst>
          </p:nvPr>
        </p:nvGraphicFramePr>
        <p:xfrm>
          <a:off x="15658465" y="24147145"/>
          <a:ext cx="2400935" cy="541655"/>
        </p:xfrm>
        <a:graphic>
          <a:graphicData uri="http://schemas.openxmlformats.org/presentationml/2006/ole">
            <mc:AlternateContent xmlns:mc="http://schemas.openxmlformats.org/markup-compatibility/2006">
              <mc:Choice xmlns:v="urn:schemas-microsoft-com:vml" Requires="v">
                <p:oleObj spid="_x0000_s1696" r:id="rId22" imgW="1016000" imgH="228600" progId="Equation.KSEE3">
                  <p:embed/>
                </p:oleObj>
              </mc:Choice>
              <mc:Fallback>
                <p:oleObj r:id="rId22" imgW="1016000" imgH="228600" progId="Equation.KSEE3">
                  <p:embed/>
                  <p:pic>
                    <p:nvPicPr>
                      <p:cNvPr id="0" name="图片 1024"/>
                      <p:cNvPicPr/>
                      <p:nvPr/>
                    </p:nvPicPr>
                    <p:blipFill>
                      <a:blip r:embed="rId23"/>
                      <a:stretch>
                        <a:fillRect/>
                      </a:stretch>
                    </p:blipFill>
                    <p:spPr>
                      <a:xfrm>
                        <a:off x="15658465" y="24147145"/>
                        <a:ext cx="2400935" cy="541655"/>
                      </a:xfrm>
                      <a:prstGeom prst="rect">
                        <a:avLst/>
                      </a:prstGeom>
                    </p:spPr>
                  </p:pic>
                </p:oleObj>
              </mc:Fallback>
            </mc:AlternateContent>
          </a:graphicData>
        </a:graphic>
      </p:graphicFrame>
      <p:graphicFrame>
        <p:nvGraphicFramePr>
          <p:cNvPr id="33" name="对象 32">
            <a:hlinkClick r:id="" action="ppaction://ole?verb=0"/>
          </p:cNvPr>
          <p:cNvGraphicFramePr>
            <a:graphicFrameLocks noChangeAspect="1"/>
          </p:cNvGraphicFramePr>
          <p:nvPr>
            <p:extLst>
              <p:ext uri="{D42A27DB-BD31-4B8C-83A1-F6EECF244321}">
                <p14:modId xmlns:p14="http://schemas.microsoft.com/office/powerpoint/2010/main" val="1336306187"/>
              </p:ext>
            </p:extLst>
          </p:nvPr>
        </p:nvGraphicFramePr>
        <p:xfrm>
          <a:off x="18816320" y="24155400"/>
          <a:ext cx="4500880" cy="560070"/>
        </p:xfrm>
        <a:graphic>
          <a:graphicData uri="http://schemas.openxmlformats.org/presentationml/2006/ole">
            <mc:AlternateContent xmlns:mc="http://schemas.openxmlformats.org/markup-compatibility/2006">
              <mc:Choice xmlns:v="urn:schemas-microsoft-com:vml" Requires="v">
                <p:oleObj spid="_x0000_s1697" r:id="rId24" imgW="1943100" imgH="241300" progId="Equation.KSEE3">
                  <p:embed/>
                </p:oleObj>
              </mc:Choice>
              <mc:Fallback>
                <p:oleObj r:id="rId24" imgW="1943100" imgH="241300" progId="Equation.KSEE3">
                  <p:embed/>
                  <p:pic>
                    <p:nvPicPr>
                      <p:cNvPr id="0" name="图片 1024"/>
                      <p:cNvPicPr/>
                      <p:nvPr/>
                    </p:nvPicPr>
                    <p:blipFill>
                      <a:blip r:embed="rId25"/>
                      <a:stretch>
                        <a:fillRect/>
                      </a:stretch>
                    </p:blipFill>
                    <p:spPr>
                      <a:xfrm>
                        <a:off x="18816320" y="24155400"/>
                        <a:ext cx="4500880" cy="560070"/>
                      </a:xfrm>
                      <a:prstGeom prst="rect">
                        <a:avLst/>
                      </a:prstGeom>
                    </p:spPr>
                  </p:pic>
                </p:oleObj>
              </mc:Fallback>
            </mc:AlternateContent>
          </a:graphicData>
        </a:graphic>
      </p:graphicFrame>
      <p:graphicFrame>
        <p:nvGraphicFramePr>
          <p:cNvPr id="35" name="对象 34">
            <a:hlinkClick r:id="" action="ppaction://ole?verb=0"/>
          </p:cNvPr>
          <p:cNvGraphicFramePr>
            <a:graphicFrameLocks noChangeAspect="1"/>
          </p:cNvGraphicFramePr>
          <p:nvPr>
            <p:extLst>
              <p:ext uri="{D42A27DB-BD31-4B8C-83A1-F6EECF244321}">
                <p14:modId xmlns:p14="http://schemas.microsoft.com/office/powerpoint/2010/main" val="1089150173"/>
              </p:ext>
            </p:extLst>
          </p:nvPr>
        </p:nvGraphicFramePr>
        <p:xfrm>
          <a:off x="20106640" y="24557990"/>
          <a:ext cx="4124960" cy="612775"/>
        </p:xfrm>
        <a:graphic>
          <a:graphicData uri="http://schemas.openxmlformats.org/presentationml/2006/ole">
            <mc:AlternateContent xmlns:mc="http://schemas.openxmlformats.org/markup-compatibility/2006">
              <mc:Choice xmlns:v="urn:schemas-microsoft-com:vml" Requires="v">
                <p:oleObj spid="_x0000_s1698" r:id="rId26" imgW="1625600" imgH="241300" progId="Equation.KSEE3">
                  <p:embed/>
                </p:oleObj>
              </mc:Choice>
              <mc:Fallback>
                <p:oleObj r:id="rId26" imgW="1625600" imgH="241300" progId="Equation.KSEE3">
                  <p:embed/>
                  <p:pic>
                    <p:nvPicPr>
                      <p:cNvPr id="0" name="图片 1024"/>
                      <p:cNvPicPr/>
                      <p:nvPr/>
                    </p:nvPicPr>
                    <p:blipFill>
                      <a:blip r:embed="rId27"/>
                      <a:stretch>
                        <a:fillRect/>
                      </a:stretch>
                    </p:blipFill>
                    <p:spPr>
                      <a:xfrm>
                        <a:off x="20106640" y="24557990"/>
                        <a:ext cx="4124960" cy="612775"/>
                      </a:xfrm>
                      <a:prstGeom prst="rect">
                        <a:avLst/>
                      </a:prstGeom>
                    </p:spPr>
                  </p:pic>
                </p:oleObj>
              </mc:Fallback>
            </mc:AlternateContent>
          </a:graphicData>
        </a:graphic>
      </p:graphicFrame>
      <p:graphicFrame>
        <p:nvGraphicFramePr>
          <p:cNvPr id="42" name="对象 41">
            <a:hlinkClick r:id="" action="ppaction://ole?verb=0"/>
          </p:cNvPr>
          <p:cNvGraphicFramePr>
            <a:graphicFrameLocks noChangeAspect="1"/>
          </p:cNvGraphicFramePr>
          <p:nvPr>
            <p:extLst>
              <p:ext uri="{D42A27DB-BD31-4B8C-83A1-F6EECF244321}">
                <p14:modId xmlns:p14="http://schemas.microsoft.com/office/powerpoint/2010/main" val="45435723"/>
              </p:ext>
            </p:extLst>
          </p:nvPr>
        </p:nvGraphicFramePr>
        <p:xfrm>
          <a:off x="27733625" y="25755600"/>
          <a:ext cx="1831975" cy="904240"/>
        </p:xfrm>
        <a:graphic>
          <a:graphicData uri="http://schemas.openxmlformats.org/presentationml/2006/ole">
            <mc:AlternateContent xmlns:mc="http://schemas.openxmlformats.org/markup-compatibility/2006">
              <mc:Choice xmlns:v="urn:schemas-microsoft-com:vml" Requires="v">
                <p:oleObj spid="_x0000_s1699" r:id="rId28" imgW="800100" imgH="393700" progId="Equation.KSEE3">
                  <p:embed/>
                </p:oleObj>
              </mc:Choice>
              <mc:Fallback>
                <p:oleObj r:id="rId28" imgW="800100" imgH="393700" progId="Equation.KSEE3">
                  <p:embed/>
                  <p:pic>
                    <p:nvPicPr>
                      <p:cNvPr id="0" name="图片 1024"/>
                      <p:cNvPicPr/>
                      <p:nvPr/>
                    </p:nvPicPr>
                    <p:blipFill>
                      <a:blip r:embed="rId29"/>
                      <a:stretch>
                        <a:fillRect/>
                      </a:stretch>
                    </p:blipFill>
                    <p:spPr>
                      <a:xfrm>
                        <a:off x="27733625" y="25755600"/>
                        <a:ext cx="1831975" cy="904240"/>
                      </a:xfrm>
                      <a:prstGeom prst="rect">
                        <a:avLst/>
                      </a:prstGeom>
                    </p:spPr>
                  </p:pic>
                </p:oleObj>
              </mc:Fallback>
            </mc:AlternateContent>
          </a:graphicData>
        </a:graphic>
      </p:graphicFrame>
      <p:sp>
        <p:nvSpPr>
          <p:cNvPr id="44" name="文本框 43"/>
          <p:cNvSpPr txBox="1"/>
          <p:nvPr/>
        </p:nvSpPr>
        <p:spPr>
          <a:xfrm>
            <a:off x="30970219" y="19533235"/>
            <a:ext cx="12795885" cy="584775"/>
          </a:xfrm>
          <a:prstGeom prst="rect">
            <a:avLst/>
          </a:prstGeom>
          <a:noFill/>
        </p:spPr>
        <p:txBody>
          <a:bodyPr wrap="square" rtlCol="0">
            <a:spAutoFit/>
          </a:bodyPr>
          <a:lstStyle/>
          <a:p>
            <a:pPr algn="ctr"/>
            <a:r>
              <a:rPr lang="en-US" altLang="zh-CN" sz="3200" b="1" dirty="0"/>
              <a:t>Results</a:t>
            </a:r>
            <a:r>
              <a:rPr lang="zh-CN" altLang="en-US" sz="3200" b="1" dirty="0"/>
              <a:t> on the </a:t>
            </a:r>
            <a:r>
              <a:rPr lang="en-US" altLang="zh-CN" sz="3200" b="1" dirty="0" smtClean="0"/>
              <a:t>Alzheimer</a:t>
            </a:r>
            <a:r>
              <a:rPr lang="zh-CN" altLang="en-US" sz="3200" b="1" dirty="0" smtClean="0"/>
              <a:t> </a:t>
            </a:r>
            <a:r>
              <a:rPr lang="zh-CN" altLang="en-US" sz="3200" b="1" dirty="0"/>
              <a:t>Datase</a:t>
            </a:r>
            <a:r>
              <a:rPr lang="zh-CN" altLang="en-US" sz="3200" b="1" dirty="0" smtClean="0"/>
              <a:t>t</a:t>
            </a:r>
            <a:endParaRPr lang="zh-CN" altLang="en-US" sz="3200" b="1" dirty="0"/>
          </a:p>
        </p:txBody>
      </p:sp>
      <p:pic>
        <p:nvPicPr>
          <p:cNvPr id="45" name="图片 44"/>
          <p:cNvPicPr>
            <a:picLocks noChangeAspect="1"/>
          </p:cNvPicPr>
          <p:nvPr/>
        </p:nvPicPr>
        <p:blipFill>
          <a:blip r:embed="rId30"/>
          <a:stretch>
            <a:fillRect/>
          </a:stretch>
        </p:blipFill>
        <p:spPr>
          <a:xfrm>
            <a:off x="37947600" y="8202930"/>
            <a:ext cx="5840730" cy="5012055"/>
          </a:xfrm>
          <a:prstGeom prst="rect">
            <a:avLst/>
          </a:prstGeom>
        </p:spPr>
      </p:pic>
      <p:sp>
        <p:nvSpPr>
          <p:cNvPr id="47" name="文本框 46"/>
          <p:cNvSpPr txBox="1"/>
          <p:nvPr/>
        </p:nvSpPr>
        <p:spPr>
          <a:xfrm>
            <a:off x="38176200" y="14478000"/>
            <a:ext cx="5513070" cy="1815882"/>
          </a:xfrm>
          <a:prstGeom prst="rect">
            <a:avLst/>
          </a:prstGeom>
          <a:noFill/>
        </p:spPr>
        <p:txBody>
          <a:bodyPr wrap="square" rtlCol="0" anchor="t">
            <a:spAutoFit/>
          </a:bodyPr>
          <a:lstStyle/>
          <a:p>
            <a:pPr algn="ctr"/>
            <a:r>
              <a:rPr lang="en-US" sz="2800" b="1" dirty="0" smtClean="0">
                <a:solidFill>
                  <a:srgbClr val="333333"/>
                </a:solidFill>
                <a:latin typeface="+mj-lt"/>
                <a:ea typeface="Calibri" panose="020F0502020204030204" pitchFamily="34" charset="0"/>
                <a:sym typeface="+mn-ea"/>
              </a:rPr>
              <a:t>MAIN RESULT</a:t>
            </a:r>
          </a:p>
          <a:p>
            <a:pPr algn="ctr"/>
            <a:r>
              <a:rPr lang="en-US" sz="2800" dirty="0" smtClean="0">
                <a:solidFill>
                  <a:srgbClr val="333333"/>
                </a:solidFill>
                <a:latin typeface="+mj-lt"/>
                <a:ea typeface="Calibri" panose="020F0502020204030204" pitchFamily="34" charset="0"/>
                <a:sym typeface="+mn-ea"/>
              </a:rPr>
              <a:t>Even </a:t>
            </a:r>
            <a:r>
              <a:rPr lang="en-US" sz="2800" dirty="0">
                <a:solidFill>
                  <a:srgbClr val="333333"/>
                </a:solidFill>
                <a:latin typeface="+mj-lt"/>
                <a:ea typeface="Calibri" panose="020F0502020204030204" pitchFamily="34" charset="0"/>
                <a:sym typeface="+mn-ea"/>
              </a:rPr>
              <a:t>with </a:t>
            </a:r>
            <a:r>
              <a:rPr lang="en-US" sz="2800" dirty="0" smtClean="0">
                <a:solidFill>
                  <a:srgbClr val="333333"/>
                </a:solidFill>
                <a:latin typeface="+mj-lt"/>
                <a:ea typeface="Calibri" panose="020F0502020204030204" pitchFamily="34" charset="0"/>
                <a:sym typeface="+mn-ea"/>
              </a:rPr>
              <a:t>low </a:t>
            </a:r>
            <a:r>
              <a:rPr lang="en-US" sz="2800" dirty="0">
                <a:solidFill>
                  <a:srgbClr val="333333"/>
                </a:solidFill>
                <a:latin typeface="+mj-lt"/>
                <a:ea typeface="Calibri" panose="020F0502020204030204" pitchFamily="34" charset="0"/>
                <a:sym typeface="+mn-ea"/>
              </a:rPr>
              <a:t>undersampling rates, the CBDA protocol can identify most of the true features.</a:t>
            </a:r>
          </a:p>
        </p:txBody>
      </p:sp>
      <p:sp>
        <p:nvSpPr>
          <p:cNvPr id="48" name="文本框 47"/>
          <p:cNvSpPr txBox="1"/>
          <p:nvPr/>
        </p:nvSpPr>
        <p:spPr>
          <a:xfrm>
            <a:off x="37793930" y="13291185"/>
            <a:ext cx="6135370" cy="1200329"/>
          </a:xfrm>
          <a:prstGeom prst="rect">
            <a:avLst/>
          </a:prstGeom>
          <a:noFill/>
        </p:spPr>
        <p:txBody>
          <a:bodyPr wrap="square" rtlCol="0">
            <a:spAutoFit/>
          </a:bodyPr>
          <a:lstStyle/>
          <a:p>
            <a:pPr algn="ctr"/>
            <a:r>
              <a:rPr lang="en-US" altLang="zh-CN" b="1" dirty="0" smtClean="0"/>
              <a:t>Figure</a:t>
            </a:r>
            <a:r>
              <a:rPr lang="zh-CN" altLang="en-US" b="1" dirty="0" smtClean="0"/>
              <a:t> </a:t>
            </a:r>
            <a:r>
              <a:rPr lang="en-US" altLang="zh-CN" b="1" dirty="0" smtClean="0"/>
              <a:t>4:</a:t>
            </a:r>
            <a:r>
              <a:rPr lang="zh-CN" altLang="en-US" dirty="0" smtClean="0"/>
              <a:t> </a:t>
            </a:r>
            <a:r>
              <a:rPr dirty="0" smtClean="0"/>
              <a:t>Heatmaps </a:t>
            </a:r>
            <a:r>
              <a:rPr dirty="0"/>
              <a:t>of CDBA </a:t>
            </a:r>
            <a:r>
              <a:rPr dirty="0" smtClean="0"/>
              <a:t>protocol</a:t>
            </a:r>
            <a:r>
              <a:rPr lang="en-US" dirty="0" smtClean="0"/>
              <a:t> performance</a:t>
            </a:r>
            <a:r>
              <a:rPr dirty="0" smtClean="0"/>
              <a:t> </a:t>
            </a:r>
            <a:r>
              <a:rPr dirty="0"/>
              <a:t>for the </a:t>
            </a:r>
            <a:r>
              <a:rPr dirty="0" smtClean="0"/>
              <a:t>binomial </a:t>
            </a:r>
            <a:r>
              <a:rPr dirty="0" smtClean="0"/>
              <a:t>datasets</a:t>
            </a:r>
            <a:r>
              <a:rPr lang="en-US" dirty="0" smtClean="0"/>
              <a:t> across 12 different experiments summarized in Table 1</a:t>
            </a:r>
            <a:r>
              <a:rPr lang="en-US" b="1" dirty="0" smtClean="0"/>
              <a:t> </a:t>
            </a:r>
            <a:endParaRPr b="1" dirty="0"/>
          </a:p>
        </p:txBody>
      </p:sp>
      <p:sp>
        <p:nvSpPr>
          <p:cNvPr id="49" name="文本框 48"/>
          <p:cNvSpPr txBox="1"/>
          <p:nvPr/>
        </p:nvSpPr>
        <p:spPr>
          <a:xfrm>
            <a:off x="29946600" y="16459200"/>
            <a:ext cx="10426700" cy="830997"/>
          </a:xfrm>
          <a:prstGeom prst="rect">
            <a:avLst/>
          </a:prstGeom>
          <a:noFill/>
        </p:spPr>
        <p:txBody>
          <a:bodyPr wrap="square" rtlCol="0">
            <a:spAutoFit/>
          </a:bodyPr>
          <a:lstStyle/>
          <a:p>
            <a:pPr algn="ctr"/>
            <a:r>
              <a:rPr lang="en-US" altLang="zh-CN" b="1" dirty="0" smtClean="0"/>
              <a:t>Figure</a:t>
            </a:r>
            <a:r>
              <a:rPr lang="zh-CN" altLang="en-US" b="1" dirty="0" smtClean="0"/>
              <a:t> </a:t>
            </a:r>
            <a:r>
              <a:rPr lang="en-US" altLang="zh-CN" b="1" dirty="0" smtClean="0"/>
              <a:t>3:</a:t>
            </a:r>
            <a:r>
              <a:rPr lang="zh-CN" altLang="en-US" b="1" dirty="0" smtClean="0"/>
              <a:t> </a:t>
            </a:r>
            <a:r>
              <a:rPr lang="en-US" altLang="zh-CN" dirty="0" smtClean="0"/>
              <a:t>Feature mining results of the </a:t>
            </a:r>
            <a:r>
              <a:rPr dirty="0" smtClean="0"/>
              <a:t>CBDA </a:t>
            </a:r>
            <a:r>
              <a:rPr lang="en-US" dirty="0" smtClean="0"/>
              <a:t>protocol applied to </a:t>
            </a:r>
            <a:r>
              <a:rPr dirty="0" smtClean="0"/>
              <a:t>the </a:t>
            </a:r>
            <a:r>
              <a:rPr dirty="0"/>
              <a:t>Null and Binomial </a:t>
            </a:r>
            <a:r>
              <a:rPr dirty="0" smtClean="0"/>
              <a:t>Datasets</a:t>
            </a:r>
            <a:r>
              <a:rPr lang="en-US" dirty="0" smtClean="0"/>
              <a:t>. </a:t>
            </a:r>
            <a:r>
              <a:rPr lang="en-US" dirty="0" smtClean="0"/>
              <a:t>The spikes on panels B, D and F represents the true features</a:t>
            </a:r>
          </a:p>
        </p:txBody>
      </p:sp>
      <p:sp>
        <p:nvSpPr>
          <p:cNvPr id="51" name="文本框 50"/>
          <p:cNvSpPr txBox="1"/>
          <p:nvPr/>
        </p:nvSpPr>
        <p:spPr>
          <a:xfrm>
            <a:off x="30854650" y="25299670"/>
            <a:ext cx="12426950" cy="460375"/>
          </a:xfrm>
          <a:prstGeom prst="rect">
            <a:avLst/>
          </a:prstGeom>
          <a:noFill/>
          <a:ln w="9525">
            <a:noFill/>
          </a:ln>
        </p:spPr>
        <p:txBody>
          <a:bodyPr wrap="square">
            <a:spAutoFit/>
          </a:bodyPr>
          <a:lstStyle/>
          <a:p>
            <a:pPr marL="0" indent="0" algn="ctr"/>
            <a:r>
              <a:rPr lang="en-US" sz="2400" b="1" dirty="0"/>
              <a:t>                  </a:t>
            </a:r>
            <a:r>
              <a:rPr lang="en-US" altLang="zh-CN" sz="2400" b="1" dirty="0" smtClean="0"/>
              <a:t>Table</a:t>
            </a:r>
            <a:r>
              <a:rPr lang="zh-CN" altLang="en-US" sz="2400" b="1" dirty="0" smtClean="0"/>
              <a:t> </a:t>
            </a:r>
            <a:r>
              <a:rPr lang="en-US" altLang="zh-CN" sz="2400" b="1" dirty="0" smtClean="0"/>
              <a:t>2:</a:t>
            </a:r>
            <a:r>
              <a:rPr lang="zh-CN" altLang="en-US" sz="2400" b="1" dirty="0" smtClean="0"/>
              <a:t> </a:t>
            </a:r>
            <a:r>
              <a:rPr sz="2400" b="1" dirty="0" smtClean="0"/>
              <a:t>Confusion </a:t>
            </a:r>
            <a:r>
              <a:rPr sz="2400" b="1" dirty="0"/>
              <a:t>Matrix and Statistics</a:t>
            </a:r>
            <a:endParaRPr b="1" dirty="0"/>
          </a:p>
        </p:txBody>
      </p:sp>
      <p:pic>
        <p:nvPicPr>
          <p:cNvPr id="50" name="图片 4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4121738" y="17145000"/>
            <a:ext cx="10375927" cy="5421565"/>
          </a:xfrm>
          <a:prstGeom prst="rect">
            <a:avLst/>
          </a:prstGeom>
        </p:spPr>
      </p:pic>
      <p:sp>
        <p:nvSpPr>
          <p:cNvPr id="2" name="文本框 1"/>
          <p:cNvSpPr txBox="1"/>
          <p:nvPr/>
        </p:nvSpPr>
        <p:spPr>
          <a:xfrm>
            <a:off x="24573865" y="17145000"/>
            <a:ext cx="5937250" cy="5509200"/>
          </a:xfrm>
          <a:prstGeom prst="rect">
            <a:avLst/>
          </a:prstGeom>
          <a:noFill/>
        </p:spPr>
        <p:txBody>
          <a:bodyPr wrap="square" rtlCol="0">
            <a:spAutoFit/>
          </a:bodyPr>
          <a:lstStyle/>
          <a:p>
            <a:r>
              <a:rPr kumimoji="1" lang="en-US" altLang="zh-CN" sz="3200" b="1" dirty="0" smtClean="0"/>
              <a:t>Figure</a:t>
            </a:r>
            <a:r>
              <a:rPr kumimoji="1" lang="zh-CN" altLang="en-US" sz="3200" b="1" dirty="0" smtClean="0"/>
              <a:t> </a:t>
            </a:r>
            <a:r>
              <a:rPr kumimoji="1" lang="en-US" altLang="zh-CN" sz="3200" b="1" dirty="0" smtClean="0"/>
              <a:t>1</a:t>
            </a:r>
            <a:r>
              <a:rPr kumimoji="1" lang="zh-CN" altLang="en-US" sz="3200" b="1" dirty="0" smtClean="0"/>
              <a:t> </a:t>
            </a:r>
            <a:r>
              <a:rPr kumimoji="1" lang="en-US" altLang="zh-CN" sz="3200" dirty="0" smtClean="0"/>
              <a:t>describes</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main steps of the CBDA protocol.</a:t>
            </a:r>
            <a:endParaRPr kumimoji="1" lang="en-US" altLang="zh-CN" sz="3200" dirty="0" smtClean="0"/>
          </a:p>
          <a:p>
            <a:endParaRPr kumimoji="1" lang="en-US" altLang="zh-CN" sz="3200" dirty="0" smtClean="0"/>
          </a:p>
          <a:p>
            <a:r>
              <a:rPr kumimoji="1" lang="en-US" altLang="zh-CN" sz="3200" b="1" dirty="0" smtClean="0"/>
              <a:t>LONI</a:t>
            </a:r>
            <a:r>
              <a:rPr kumimoji="1" lang="zh-CN" altLang="en-US" sz="3200" b="1" dirty="0" smtClean="0"/>
              <a:t> </a:t>
            </a:r>
            <a:r>
              <a:rPr kumimoji="1" lang="en-US" altLang="zh-CN" sz="3200" b="1" dirty="0" smtClean="0"/>
              <a:t>Pipeline</a:t>
            </a:r>
            <a:r>
              <a:rPr kumimoji="1" lang="zh-CN" altLang="en-US" sz="3200" dirty="0" smtClean="0"/>
              <a:t> </a:t>
            </a:r>
            <a:r>
              <a:rPr kumimoji="1" lang="en-US" altLang="zh-CN" sz="3200" dirty="0" smtClean="0"/>
              <a:t>in</a:t>
            </a:r>
            <a:r>
              <a:rPr kumimoji="1" lang="zh-CN" altLang="en-US" sz="3200" dirty="0" smtClean="0"/>
              <a:t> </a:t>
            </a:r>
            <a:r>
              <a:rPr kumimoji="1" lang="en-US" altLang="zh-CN" sz="3200" b="1" dirty="0" smtClean="0"/>
              <a:t>Figure</a:t>
            </a:r>
            <a:r>
              <a:rPr kumimoji="1" lang="zh-CN" altLang="en-US" sz="3200" b="1" dirty="0" smtClean="0"/>
              <a:t> </a:t>
            </a:r>
            <a:r>
              <a:rPr kumimoji="1" lang="en-US" altLang="zh-CN" sz="3200" b="1" dirty="0" smtClean="0"/>
              <a:t>2</a:t>
            </a:r>
            <a:r>
              <a:rPr kumimoji="1" lang="zh-CN" altLang="en-US" sz="3200" b="1" dirty="0" smtClean="0"/>
              <a:t> </a:t>
            </a:r>
            <a:r>
              <a:rPr kumimoji="1" lang="en-US" altLang="zh-CN" sz="3200" dirty="0" smtClean="0"/>
              <a:t>enables</a:t>
            </a:r>
            <a:r>
              <a:rPr kumimoji="1" lang="zh-CN" altLang="en-US" sz="3200" dirty="0" smtClean="0"/>
              <a:t> </a:t>
            </a:r>
            <a:r>
              <a:rPr kumimoji="1" lang="en-US" altLang="zh-CN" sz="3200" dirty="0" smtClean="0"/>
              <a:t>us</a:t>
            </a:r>
            <a:r>
              <a:rPr kumimoji="1" lang="zh-CN" altLang="en-US" sz="3200" dirty="0" smtClean="0"/>
              <a:t> </a:t>
            </a:r>
            <a:r>
              <a:rPr kumimoji="1" lang="en-US" altLang="zh-CN" sz="3200" dirty="0" smtClean="0"/>
              <a:t>to</a:t>
            </a:r>
            <a:r>
              <a:rPr kumimoji="1" lang="zh-CN" altLang="en-US" sz="3200" dirty="0" smtClean="0"/>
              <a:t> </a:t>
            </a:r>
            <a:r>
              <a:rPr kumimoji="1" lang="en-US" altLang="zh-CN" sz="3200" dirty="0" smtClean="0"/>
              <a:t>utilize</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algorithm</a:t>
            </a:r>
            <a:r>
              <a:rPr kumimoji="1" lang="zh-CN" altLang="en-US" sz="3200" dirty="0" smtClean="0"/>
              <a:t> </a:t>
            </a:r>
            <a:r>
              <a:rPr kumimoji="1" lang="en-US" altLang="zh-CN" sz="3200" dirty="0" smtClean="0"/>
              <a:t>on</a:t>
            </a:r>
            <a:r>
              <a:rPr kumimoji="1" lang="zh-CN" altLang="en-US" sz="3200" dirty="0" smtClean="0"/>
              <a:t> </a:t>
            </a:r>
            <a:r>
              <a:rPr kumimoji="1" lang="en-US" altLang="zh-CN" sz="3200" dirty="0" smtClean="0"/>
              <a:t>a</a:t>
            </a:r>
            <a:r>
              <a:rPr kumimoji="1" lang="zh-CN" altLang="en-US" sz="3200" dirty="0" smtClean="0"/>
              <a:t> </a:t>
            </a:r>
            <a:r>
              <a:rPr kumimoji="1" lang="en-US" altLang="zh-CN" sz="3200" dirty="0" smtClean="0"/>
              <a:t>way</a:t>
            </a:r>
            <a:r>
              <a:rPr kumimoji="1" lang="zh-CN" altLang="en-US" sz="3200" dirty="0" smtClean="0"/>
              <a:t> </a:t>
            </a:r>
            <a:r>
              <a:rPr kumimoji="1" lang="en-US" altLang="zh-CN" sz="3200" dirty="0" smtClean="0"/>
              <a:t>bigger</a:t>
            </a:r>
            <a:r>
              <a:rPr kumimoji="1" lang="zh-CN" altLang="en-US" sz="3200" dirty="0" smtClean="0"/>
              <a:t> </a:t>
            </a:r>
            <a:r>
              <a:rPr kumimoji="1" lang="en-US" altLang="zh-CN" sz="3200" dirty="0" smtClean="0"/>
              <a:t>data</a:t>
            </a:r>
            <a:r>
              <a:rPr kumimoji="1" lang="zh-CN" altLang="en-US" sz="3200" dirty="0" smtClean="0"/>
              <a:t> </a:t>
            </a:r>
            <a:r>
              <a:rPr kumimoji="1" lang="en-US" altLang="zh-CN" sz="3200" dirty="0" smtClean="0"/>
              <a:t>set</a:t>
            </a:r>
            <a:r>
              <a:rPr kumimoji="1" lang="zh-CN" altLang="en-US" sz="3200" dirty="0" smtClean="0"/>
              <a:t> </a:t>
            </a:r>
            <a:r>
              <a:rPr kumimoji="1" lang="en-US" altLang="zh-CN" sz="3200" dirty="0" smtClean="0"/>
              <a:t>with</a:t>
            </a:r>
            <a:r>
              <a:rPr kumimoji="1" lang="zh-CN" altLang="en-US" sz="3200" dirty="0" smtClean="0"/>
              <a:t> </a:t>
            </a:r>
            <a:r>
              <a:rPr kumimoji="1" lang="en-US" altLang="zh-CN" sz="3200" dirty="0" smtClean="0"/>
              <a:t>the</a:t>
            </a:r>
            <a:r>
              <a:rPr kumimoji="1" lang="zh-CN" altLang="en-US" sz="3200" dirty="0" smtClean="0"/>
              <a:t> </a:t>
            </a:r>
            <a:r>
              <a:rPr kumimoji="1" lang="en-US" altLang="zh-CN" sz="3200" dirty="0" smtClean="0"/>
              <a:t>following</a:t>
            </a:r>
            <a:r>
              <a:rPr kumimoji="1" lang="zh-CN" altLang="en-US" sz="3200" dirty="0" smtClean="0"/>
              <a:t> </a:t>
            </a:r>
            <a:r>
              <a:rPr kumimoji="1" lang="en-US" altLang="zh-CN" sz="3200" dirty="0" smtClean="0"/>
              <a:t>advantages:</a:t>
            </a:r>
          </a:p>
          <a:p>
            <a:pPr marL="457200" indent="-457200" algn="just">
              <a:buFontTx/>
              <a:buChar char="-"/>
            </a:pPr>
            <a:r>
              <a:rPr lang="en-US" altLang="zh-CN" sz="3200" dirty="0"/>
              <a:t>High</a:t>
            </a:r>
            <a:r>
              <a:rPr lang="zh-CN" altLang="en-US" sz="3200" dirty="0"/>
              <a:t> </a:t>
            </a:r>
            <a:r>
              <a:rPr lang="en-US" altLang="zh-CN" sz="3200" dirty="0"/>
              <a:t>throughput</a:t>
            </a:r>
          </a:p>
          <a:p>
            <a:pPr marL="457200" indent="-457200" algn="just">
              <a:buFontTx/>
              <a:buChar char="-"/>
            </a:pPr>
            <a:r>
              <a:rPr lang="en-US" altLang="zh-CN" sz="3200" dirty="0"/>
              <a:t>Scalable</a:t>
            </a:r>
          </a:p>
          <a:p>
            <a:pPr marL="457200" indent="-457200" algn="just">
              <a:buFontTx/>
              <a:buChar char="-"/>
            </a:pPr>
            <a:r>
              <a:rPr lang="en-US" altLang="zh-CN" sz="3200" dirty="0"/>
              <a:t>Efficient</a:t>
            </a:r>
          </a:p>
          <a:p>
            <a:pPr marL="457200" indent="-457200" algn="just">
              <a:buFontTx/>
              <a:buChar char="-"/>
            </a:pPr>
            <a:r>
              <a:rPr lang="en-US" altLang="zh-CN" sz="3200" dirty="0"/>
              <a:t>Fast</a:t>
            </a:r>
            <a:r>
              <a:rPr lang="zh-CN" altLang="en-US" sz="3200" dirty="0"/>
              <a:t> </a:t>
            </a:r>
            <a:r>
              <a:rPr lang="en-US" altLang="zh-CN" sz="3200" dirty="0" smtClean="0"/>
              <a:t>Computational</a:t>
            </a:r>
            <a:endParaRPr kumimoji="1" lang="zh-CN" altLang="en-US" sz="3200" dirty="0"/>
          </a:p>
        </p:txBody>
      </p:sp>
      <p:pic>
        <p:nvPicPr>
          <p:cNvPr id="43" name="图片 5"/>
          <p:cNvPicPr>
            <a:picLocks noChangeAspect="1"/>
          </p:cNvPicPr>
          <p:nvPr/>
        </p:nvPicPr>
        <p:blipFill>
          <a:blip r:embed="rId32" cstate="print">
            <a:extLst>
              <a:ext uri="{28A0092B-C50C-407E-A947-70E740481C1C}">
                <a14:useLocalDpi xmlns:a14="http://schemas.microsoft.com/office/drawing/2010/main" val="0"/>
              </a:ext>
            </a:extLst>
          </a:blip>
          <a:srcRect b="5651"/>
          <a:stretch>
            <a:fillRect/>
          </a:stretch>
        </p:blipFill>
        <p:spPr>
          <a:xfrm>
            <a:off x="13838440" y="28903355"/>
            <a:ext cx="9525000" cy="2975203"/>
          </a:xfrm>
          <a:prstGeom prst="rect">
            <a:avLst/>
          </a:prstGeom>
        </p:spPr>
      </p:pic>
      <p:sp>
        <p:nvSpPr>
          <p:cNvPr id="52" name="Rectangle 200"/>
          <p:cNvSpPr/>
          <p:nvPr/>
        </p:nvSpPr>
        <p:spPr>
          <a:xfrm>
            <a:off x="19056935" y="28041600"/>
            <a:ext cx="6622465" cy="861774"/>
          </a:xfrm>
          <a:prstGeom prst="rect">
            <a:avLst/>
          </a:prstGeom>
        </p:spPr>
        <p:txBody>
          <a:bodyPr wrap="square">
            <a:spAutoFit/>
          </a:bodyPr>
          <a:lstStyle/>
          <a:p>
            <a:r>
              <a:rPr lang="en-US" sz="5000" b="1" dirty="0" smtClean="0">
                <a:solidFill>
                  <a:srgbClr val="0066FF"/>
                </a:solidFill>
                <a:latin typeface="Neutra Text-Book Alt"/>
                <a:cs typeface="Neutra Text-Book Alt"/>
              </a:rPr>
              <a:t>Experimental </a:t>
            </a:r>
            <a:r>
              <a:rPr lang="en-US" altLang="zh-CN" sz="5000" b="1" dirty="0" smtClean="0">
                <a:solidFill>
                  <a:srgbClr val="0066FF"/>
                </a:solidFill>
                <a:latin typeface="Neutra Text-Book Alt"/>
                <a:cs typeface="Neutra Text-Book Alt"/>
              </a:rPr>
              <a:t>Design</a:t>
            </a:r>
            <a:endParaRPr lang="zh-CN" altLang="en-US" sz="5000" b="1" dirty="0">
              <a:solidFill>
                <a:srgbClr val="0066FF"/>
              </a:solidFill>
              <a:latin typeface="Neutra Text-Book Alt"/>
              <a:cs typeface="Neutra Text-Book Alt"/>
            </a:endParaRPr>
          </a:p>
        </p:txBody>
      </p:sp>
      <p:sp>
        <p:nvSpPr>
          <p:cNvPr id="53" name="文本框 1"/>
          <p:cNvSpPr txBox="1"/>
          <p:nvPr/>
        </p:nvSpPr>
        <p:spPr>
          <a:xfrm>
            <a:off x="20040600" y="16462155"/>
            <a:ext cx="5937250" cy="584775"/>
          </a:xfrm>
          <a:prstGeom prst="rect">
            <a:avLst/>
          </a:prstGeom>
          <a:noFill/>
        </p:spPr>
        <p:txBody>
          <a:bodyPr wrap="square" rtlCol="0">
            <a:spAutoFit/>
          </a:bodyPr>
          <a:lstStyle/>
          <a:p>
            <a:r>
              <a:rPr kumimoji="1" lang="en-US" altLang="zh-CN" sz="3200" b="1" dirty="0" smtClean="0"/>
              <a:t>Figure 1: </a:t>
            </a:r>
            <a:r>
              <a:rPr kumimoji="1" lang="en-US" altLang="zh-CN" sz="3200" dirty="0" smtClean="0"/>
              <a:t>CBDA</a:t>
            </a:r>
            <a:r>
              <a:rPr kumimoji="1" lang="zh-CN" altLang="en-US" sz="3200" dirty="0" smtClean="0"/>
              <a:t> </a:t>
            </a:r>
            <a:r>
              <a:rPr kumimoji="1" lang="en-US" altLang="zh-CN" sz="3200" dirty="0" smtClean="0"/>
              <a:t>Framework</a:t>
            </a:r>
            <a:endParaRPr kumimoji="1" lang="zh-CN" altLang="en-US" sz="3200" dirty="0"/>
          </a:p>
        </p:txBody>
      </p:sp>
      <p:sp>
        <p:nvSpPr>
          <p:cNvPr id="54" name="文本框 1"/>
          <p:cNvSpPr txBox="1"/>
          <p:nvPr/>
        </p:nvSpPr>
        <p:spPr>
          <a:xfrm>
            <a:off x="17365980" y="22503825"/>
            <a:ext cx="6582410" cy="584775"/>
          </a:xfrm>
          <a:prstGeom prst="rect">
            <a:avLst/>
          </a:prstGeom>
          <a:noFill/>
        </p:spPr>
        <p:txBody>
          <a:bodyPr wrap="square" rtlCol="0">
            <a:spAutoFit/>
          </a:bodyPr>
          <a:lstStyle/>
          <a:p>
            <a:r>
              <a:rPr kumimoji="1" lang="en-US" altLang="zh-CN" sz="3200" b="1" dirty="0" smtClean="0"/>
              <a:t>Figure 2:</a:t>
            </a:r>
            <a:r>
              <a:rPr kumimoji="1" lang="zh-CN" altLang="en-US" sz="3200" b="1" dirty="0" smtClean="0"/>
              <a:t> </a:t>
            </a:r>
            <a:r>
              <a:rPr kumimoji="1" lang="en-US" altLang="zh-CN" sz="3200" dirty="0" smtClean="0"/>
              <a:t>LONI</a:t>
            </a:r>
            <a:r>
              <a:rPr kumimoji="1" lang="zh-CN" altLang="en-US" sz="3200" dirty="0" smtClean="0"/>
              <a:t> </a:t>
            </a:r>
            <a:r>
              <a:rPr kumimoji="1" lang="en-US" altLang="zh-CN" sz="3200" dirty="0" smtClean="0"/>
              <a:t>Pipeline workflow</a:t>
            </a:r>
            <a:endParaRPr kumimoji="1" lang="zh-CN" altLang="en-US" sz="3200" dirty="0"/>
          </a:p>
        </p:txBody>
      </p:sp>
      <p:sp>
        <p:nvSpPr>
          <p:cNvPr id="55" name="文本框 54"/>
          <p:cNvSpPr txBox="1"/>
          <p:nvPr/>
        </p:nvSpPr>
        <p:spPr>
          <a:xfrm>
            <a:off x="16231870" y="31960184"/>
            <a:ext cx="5937250" cy="584775"/>
          </a:xfrm>
          <a:prstGeom prst="rect">
            <a:avLst/>
          </a:prstGeom>
          <a:noFill/>
        </p:spPr>
        <p:txBody>
          <a:bodyPr wrap="square" rtlCol="0">
            <a:spAutoFit/>
          </a:bodyPr>
          <a:lstStyle/>
          <a:p>
            <a:r>
              <a:rPr kumimoji="1" lang="en-US" altLang="zh-CN" sz="3200" b="1" dirty="0" smtClean="0"/>
              <a:t>Table</a:t>
            </a:r>
            <a:r>
              <a:rPr kumimoji="1" lang="zh-CN" altLang="en-US" sz="3200" b="1" dirty="0" smtClean="0"/>
              <a:t> </a:t>
            </a:r>
            <a:r>
              <a:rPr kumimoji="1" lang="en-US" altLang="zh-CN" sz="3200" b="1" dirty="0" smtClean="0"/>
              <a:t>1:</a:t>
            </a:r>
            <a:r>
              <a:rPr kumimoji="1" lang="zh-CN" altLang="en-US" sz="3200" b="1" dirty="0" smtClean="0"/>
              <a:t> </a:t>
            </a:r>
            <a:r>
              <a:rPr kumimoji="1" lang="en-US" altLang="zh-CN" sz="3200" dirty="0" smtClean="0"/>
              <a:t>Experimental</a:t>
            </a:r>
            <a:r>
              <a:rPr kumimoji="1" lang="zh-CN" altLang="en-US" sz="3200" dirty="0" smtClean="0"/>
              <a:t> </a:t>
            </a:r>
            <a:r>
              <a:rPr kumimoji="1" lang="en-US" altLang="zh-CN" sz="3200" dirty="0" smtClean="0"/>
              <a:t>Design</a:t>
            </a:r>
            <a:endParaRPr kumimoji="1" lang="zh-CN" altLang="en-US" sz="3200" dirty="0"/>
          </a:p>
        </p:txBody>
      </p:sp>
      <p:sp>
        <p:nvSpPr>
          <p:cNvPr id="56" name="文本框 18"/>
          <p:cNvSpPr txBox="1"/>
          <p:nvPr/>
        </p:nvSpPr>
        <p:spPr>
          <a:xfrm>
            <a:off x="23697566" y="28926789"/>
            <a:ext cx="6813550" cy="2246769"/>
          </a:xfrm>
          <a:prstGeom prst="rect">
            <a:avLst/>
          </a:prstGeom>
          <a:noFill/>
        </p:spPr>
        <p:txBody>
          <a:bodyPr wrap="square" rtlCol="0">
            <a:spAutoFit/>
          </a:bodyPr>
          <a:lstStyle/>
          <a:p>
            <a:pPr algn="just"/>
            <a:r>
              <a:rPr lang="en-US" sz="2800" dirty="0" smtClean="0">
                <a:solidFill>
                  <a:srgbClr val="FF0000"/>
                </a:solidFill>
                <a:latin typeface="+mj-lt"/>
                <a:ea typeface="Calibri" panose="020F0502020204030204" pitchFamily="34" charset="0"/>
                <a:sym typeface="+mn-ea"/>
              </a:rPr>
              <a:t>PLEASE explain in few words (bullet points) the meaning of some of the items in Table 2.</a:t>
            </a:r>
          </a:p>
          <a:p>
            <a:pPr marL="457200" indent="-457200" algn="just">
              <a:buFontTx/>
              <a:buChar char="-"/>
            </a:pPr>
            <a:r>
              <a:rPr lang="en-US" sz="2800" dirty="0" smtClean="0">
                <a:solidFill>
                  <a:srgbClr val="FF0000"/>
                </a:solidFill>
                <a:latin typeface="+mj-lt"/>
                <a:ea typeface="Calibri" panose="020F0502020204030204" pitchFamily="34" charset="0"/>
                <a:sym typeface="+mn-ea"/>
              </a:rPr>
              <a:t>CSR: </a:t>
            </a:r>
          </a:p>
          <a:p>
            <a:pPr marL="457200" indent="-457200" algn="just">
              <a:buFontTx/>
              <a:buChar char="-"/>
            </a:pPr>
            <a:r>
              <a:rPr lang="en-US" sz="2800" dirty="0" smtClean="0">
                <a:solidFill>
                  <a:srgbClr val="FF0000"/>
                </a:solidFill>
                <a:latin typeface="+mj-lt"/>
                <a:ea typeface="Calibri" panose="020F0502020204030204" pitchFamily="34" charset="0"/>
                <a:sym typeface="+mn-ea"/>
              </a:rPr>
              <a:t>FSR: </a:t>
            </a:r>
          </a:p>
          <a:p>
            <a:pPr marL="457200" indent="-457200" algn="just">
              <a:buFontTx/>
              <a:buChar char="-"/>
            </a:pPr>
            <a:r>
              <a:rPr lang="en-US" sz="2800" dirty="0" smtClean="0">
                <a:solidFill>
                  <a:srgbClr val="FF0000"/>
                </a:solidFill>
                <a:latin typeface="+mj-lt"/>
                <a:ea typeface="Calibri" panose="020F0502020204030204" pitchFamily="34" charset="0"/>
                <a:sym typeface="+mn-ea"/>
              </a:rPr>
              <a:t>….</a:t>
            </a:r>
            <a:endParaRPr lang="en-US" sz="2800" dirty="0">
              <a:solidFill>
                <a:srgbClr val="FF0000"/>
              </a:solidFill>
              <a:latin typeface="+mj-lt"/>
              <a:ea typeface="Calibri" panose="020F0502020204030204" pitchFamily="34" charset="0"/>
            </a:endParaRP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1117</Words>
  <Application>Microsoft Office PowerPoint</Application>
  <PresentationFormat>Custom</PresentationFormat>
  <Paragraphs>137</Paragraphs>
  <Slides>1</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Courier New</vt:lpstr>
      <vt:lpstr>Neutra Text-Bold SC Italic</vt:lpstr>
      <vt:lpstr>Neutra Text-Book Alt</vt:lpstr>
      <vt:lpstr>Neutra Text-Book SC</vt:lpstr>
      <vt:lpstr>Times New Roman</vt:lpstr>
      <vt:lpstr>Default Design</vt:lpstr>
      <vt:lpstr>Equation.KSEE3</vt:lpstr>
      <vt:lpstr>PowerPoint Presentation</vt:lpstr>
    </vt:vector>
  </TitlesOfParts>
  <Manager>Ivo Dinov</Manager>
  <Company>SOCR UCLA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SOCR PowerPoint Poster</dc:title>
  <dc:creator>Dr. Ivo Dinov</dc:creator>
  <cp:lastModifiedBy>Marino, Simeone</cp:lastModifiedBy>
  <cp:revision>268</cp:revision>
  <cp:lastPrinted>2018-09-03T22:33:00Z</cp:lastPrinted>
  <dcterms:created xsi:type="dcterms:W3CDTF">2006-12-19T20:14:00Z</dcterms:created>
  <dcterms:modified xsi:type="dcterms:W3CDTF">2018-09-07T14:27:41Z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